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1" r:id="rId4"/>
    <p:sldId id="270" r:id="rId5"/>
    <p:sldId id="269" r:id="rId6"/>
    <p:sldId id="279" r:id="rId7"/>
    <p:sldId id="278" r:id="rId8"/>
    <p:sldId id="312" r:id="rId9"/>
    <p:sldId id="304" r:id="rId10"/>
    <p:sldId id="305" r:id="rId11"/>
    <p:sldId id="277" r:id="rId12"/>
    <p:sldId id="276" r:id="rId13"/>
    <p:sldId id="313" r:id="rId14"/>
    <p:sldId id="275" r:id="rId15"/>
    <p:sldId id="274" r:id="rId16"/>
    <p:sldId id="273" r:id="rId17"/>
    <p:sldId id="286" r:id="rId18"/>
    <p:sldId id="268" r:id="rId19"/>
    <p:sldId id="280" r:id="rId20"/>
    <p:sldId id="272" r:id="rId21"/>
    <p:sldId id="267" r:id="rId22"/>
    <p:sldId id="266" r:id="rId23"/>
    <p:sldId id="307" r:id="rId24"/>
    <p:sldId id="308" r:id="rId25"/>
    <p:sldId id="309" r:id="rId26"/>
    <p:sldId id="303" r:id="rId27"/>
    <p:sldId id="281" r:id="rId28"/>
    <p:sldId id="265" r:id="rId29"/>
    <p:sldId id="264" r:id="rId30"/>
    <p:sldId id="285" r:id="rId31"/>
    <p:sldId id="284" r:id="rId32"/>
    <p:sldId id="283" r:id="rId33"/>
    <p:sldId id="282" r:id="rId34"/>
    <p:sldId id="263" r:id="rId35"/>
    <p:sldId id="262" r:id="rId36"/>
    <p:sldId id="289" r:id="rId37"/>
    <p:sldId id="288" r:id="rId38"/>
    <p:sldId id="287" r:id="rId39"/>
    <p:sldId id="311" r:id="rId40"/>
    <p:sldId id="290" r:id="rId41"/>
    <p:sldId id="261" r:id="rId42"/>
    <p:sldId id="259" r:id="rId43"/>
    <p:sldId id="260" r:id="rId44"/>
    <p:sldId id="291" r:id="rId45"/>
    <p:sldId id="258" r:id="rId46"/>
    <p:sldId id="293" r:id="rId47"/>
    <p:sldId id="292" r:id="rId48"/>
    <p:sldId id="296" r:id="rId49"/>
    <p:sldId id="301" r:id="rId50"/>
    <p:sldId id="300" r:id="rId51"/>
    <p:sldId id="302" r:id="rId52"/>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4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A4931E3D-2A00-4D2B-9DD2-EF0508028366}" type="datetimeFigureOut">
              <a:rPr lang="es-CL" smtClean="0"/>
              <a:pPr/>
              <a:t>01-10-2014</a:t>
            </a:fld>
            <a:endParaRPr lang="es-CL"/>
          </a:p>
        </p:txBody>
      </p:sp>
      <p:sp>
        <p:nvSpPr>
          <p:cNvPr id="19" name="18 Marcador de pie de página"/>
          <p:cNvSpPr>
            <a:spLocks noGrp="1"/>
          </p:cNvSpPr>
          <p:nvPr>
            <p:ph type="ftr" sz="quarter" idx="11"/>
          </p:nvPr>
        </p:nvSpPr>
        <p:spPr/>
        <p:txBody>
          <a:bodyPr/>
          <a:lstStyle/>
          <a:p>
            <a:endParaRPr lang="es-CL"/>
          </a:p>
        </p:txBody>
      </p:sp>
      <p:sp>
        <p:nvSpPr>
          <p:cNvPr id="27" name="26 Marcador de número de diapositiva"/>
          <p:cNvSpPr>
            <a:spLocks noGrp="1"/>
          </p:cNvSpPr>
          <p:nvPr>
            <p:ph type="sldNum" sz="quarter" idx="12"/>
          </p:nvPr>
        </p:nvSpPr>
        <p:spPr/>
        <p:txBody>
          <a:bodyPr/>
          <a:lstStyle/>
          <a:p>
            <a:fld id="{77302AE2-F279-48DA-A60E-5EC1DB0512B8}" type="slidenum">
              <a:rPr lang="es-CL" smtClean="0"/>
              <a:pPr/>
              <a:t>‹Nº›</a:t>
            </a:fld>
            <a:endParaRPr lang="es-C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4931E3D-2A00-4D2B-9DD2-EF0508028366}" type="datetimeFigureOut">
              <a:rPr lang="es-CL" smtClean="0"/>
              <a:pPr/>
              <a:t>01-10-2014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77302AE2-F279-48DA-A60E-5EC1DB0512B8}"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4931E3D-2A00-4D2B-9DD2-EF0508028366}" type="datetimeFigureOut">
              <a:rPr lang="es-CL" smtClean="0"/>
              <a:pPr/>
              <a:t>01-10-2014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77302AE2-F279-48DA-A60E-5EC1DB0512B8}"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4931E3D-2A00-4D2B-9DD2-EF0508028366}" type="datetimeFigureOut">
              <a:rPr lang="es-CL" smtClean="0"/>
              <a:pPr/>
              <a:t>01-10-2014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77302AE2-F279-48DA-A60E-5EC1DB0512B8}" type="slidenum">
              <a:rPr lang="es-CL" smtClean="0"/>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A4931E3D-2A00-4D2B-9DD2-EF0508028366}" type="datetimeFigureOut">
              <a:rPr lang="es-CL" smtClean="0"/>
              <a:pPr/>
              <a:t>01-10-2014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77302AE2-F279-48DA-A60E-5EC1DB0512B8}" type="slidenum">
              <a:rPr lang="es-CL" smtClean="0"/>
              <a:pPr/>
              <a:t>‹Nº›</a:t>
            </a:fld>
            <a:endParaRPr lang="es-C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4931E3D-2A00-4D2B-9DD2-EF0508028366}" type="datetimeFigureOut">
              <a:rPr lang="es-CL" smtClean="0"/>
              <a:pPr/>
              <a:t>01-10-2014</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77302AE2-F279-48DA-A60E-5EC1DB0512B8}" type="slidenum">
              <a:rPr lang="es-CL" smtClean="0"/>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A4931E3D-2A00-4D2B-9DD2-EF0508028366}" type="datetimeFigureOut">
              <a:rPr lang="es-CL" smtClean="0"/>
              <a:pPr/>
              <a:t>01-10-2014</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77302AE2-F279-48DA-A60E-5EC1DB0512B8}" type="slidenum">
              <a:rPr lang="es-CL" smtClean="0"/>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A4931E3D-2A00-4D2B-9DD2-EF0508028366}" type="datetimeFigureOut">
              <a:rPr lang="es-CL" smtClean="0"/>
              <a:pPr/>
              <a:t>01-10-2014</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77302AE2-F279-48DA-A60E-5EC1DB0512B8}"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4931E3D-2A00-4D2B-9DD2-EF0508028366}" type="datetimeFigureOut">
              <a:rPr lang="es-CL" smtClean="0"/>
              <a:pPr/>
              <a:t>01-10-2014</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77302AE2-F279-48DA-A60E-5EC1DB0512B8}"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4931E3D-2A00-4D2B-9DD2-EF0508028366}" type="datetimeFigureOut">
              <a:rPr lang="es-CL" smtClean="0"/>
              <a:pPr/>
              <a:t>01-10-2014</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77302AE2-F279-48DA-A60E-5EC1DB0512B8}" type="slidenum">
              <a:rPr lang="es-CL" smtClean="0"/>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A4931E3D-2A00-4D2B-9DD2-EF0508028366}" type="datetimeFigureOut">
              <a:rPr lang="es-CL" smtClean="0"/>
              <a:pPr/>
              <a:t>01-10-2014</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a:xfrm>
            <a:off x="8077200" y="6356350"/>
            <a:ext cx="609600" cy="365125"/>
          </a:xfrm>
        </p:spPr>
        <p:txBody>
          <a:bodyPr/>
          <a:lstStyle/>
          <a:p>
            <a:fld id="{77302AE2-F279-48DA-A60E-5EC1DB0512B8}" type="slidenum">
              <a:rPr lang="es-CL" smtClean="0"/>
              <a:pPr/>
              <a:t>‹Nº›</a:t>
            </a:fld>
            <a:endParaRPr lang="es-CL"/>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4931E3D-2A00-4D2B-9DD2-EF0508028366}" type="datetimeFigureOut">
              <a:rPr lang="es-CL" smtClean="0"/>
              <a:pPr/>
              <a:t>01-10-2014</a:t>
            </a:fld>
            <a:endParaRPr lang="es-CL"/>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CL"/>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7302AE2-F279-48DA-A60E-5EC1DB0512B8}" type="slidenum">
              <a:rPr lang="es-CL" smtClean="0"/>
              <a:pPr/>
              <a:t>‹Nº›</a:t>
            </a:fld>
            <a:endParaRPr lang="es-CL"/>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xml"/><Relationship Id="rId5" Type="http://schemas.openxmlformats.org/officeDocument/2006/relationships/image" Target="../media/image19.emf"/><Relationship Id="rId4" Type="http://schemas.openxmlformats.org/officeDocument/2006/relationships/image" Target="../media/image1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0" y="1142984"/>
            <a:ext cx="9144000" cy="5286412"/>
          </a:xfrm>
        </p:spPr>
        <p:txBody>
          <a:bodyPr>
            <a:normAutofit fontScale="92500" lnSpcReduction="10000"/>
          </a:bodyPr>
          <a:lstStyle/>
          <a:p>
            <a:r>
              <a:rPr lang="es-CL" b="1" dirty="0" smtClean="0"/>
              <a:t> Características Generales de la Separación por Gravedad </a:t>
            </a:r>
          </a:p>
          <a:p>
            <a:r>
              <a:rPr lang="es-CL" dirty="0" smtClean="0"/>
              <a:t>se usan para tratar una gran variedad de materiales, que varían        desde los sulfuros metálicos pesados como la galena hasta el carbón       </a:t>
            </a:r>
          </a:p>
          <a:p>
            <a:r>
              <a:rPr lang="es-CL" dirty="0" smtClean="0"/>
              <a:t>Este tipo de separación permanece como el principal método de concentración para menas de oro, estaño y otros minerales de alto</a:t>
            </a:r>
          </a:p>
          <a:p>
            <a:r>
              <a:rPr lang="es-CL" dirty="0" smtClean="0"/>
              <a:t>peso específico</a:t>
            </a:r>
          </a:p>
          <a:p>
            <a:r>
              <a:rPr lang="es-CL" dirty="0" smtClean="0"/>
              <a:t>Los métodos de concentración gravitacional cuando pueden ser aplicados son preferidos en relación a los procesos de flotación debido a que los costos favorecen  su  uso  y  además  son  menos  contaminantes  del  medio  ambiente</a:t>
            </a:r>
          </a:p>
          <a:p>
            <a:endParaRPr lang="es-CL" dirty="0" smtClean="0"/>
          </a:p>
          <a:p>
            <a:r>
              <a:rPr lang="es-CL" dirty="0" smtClean="0"/>
              <a:t> </a:t>
            </a:r>
          </a:p>
          <a:p>
            <a:r>
              <a:rPr lang="es-CL" dirty="0" smtClean="0"/>
              <a:t> </a:t>
            </a:r>
          </a:p>
          <a:p>
            <a:endParaRPr lang="es-C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60649"/>
            <a:ext cx="8424936" cy="6063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7602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533400" y="1357298"/>
            <a:ext cx="7854696" cy="3623838"/>
          </a:xfrm>
        </p:spPr>
        <p:txBody>
          <a:bodyPr>
            <a:normAutofit/>
          </a:bodyPr>
          <a:lstStyle/>
          <a:p>
            <a:r>
              <a:rPr lang="es-CL" dirty="0" smtClean="0"/>
              <a:t>La separación dinámica se caracteriza por el uso de separadores que emplean fuerzas centrífugas 20 veces mayores que la fuerza de gravedad que actúa en la separación estática. en la separación dinámica el tamaño máximo tratable varía de 50 mm (2”) a 18 mm (3/4”) y el mínimo de 0,5 mm (28 mallas) a 0,2 mm (65 mallas). </a:t>
            </a:r>
            <a:endParaRPr lang="es-C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0" y="1357298"/>
            <a:ext cx="8388096" cy="5500702"/>
          </a:xfrm>
        </p:spPr>
        <p:txBody>
          <a:bodyPr/>
          <a:lstStyle/>
          <a:p>
            <a:r>
              <a:rPr lang="es-CL" dirty="0" smtClean="0"/>
              <a:t>. </a:t>
            </a:r>
            <a:r>
              <a:rPr lang="es-CL" sz="2000" dirty="0" smtClean="0"/>
              <a:t>Separadores en medio denso que aplican método dinámico de separación: el </a:t>
            </a:r>
            <a:r>
              <a:rPr lang="es-CL" sz="2000" dirty="0" err="1" smtClean="0"/>
              <a:t>Dyna</a:t>
            </a:r>
            <a:r>
              <a:rPr lang="es-CL" sz="2000" dirty="0" smtClean="0"/>
              <a:t> </a:t>
            </a:r>
            <a:r>
              <a:rPr lang="es-CL" sz="2000" dirty="0" err="1" smtClean="0"/>
              <a:t>Whirloop</a:t>
            </a:r>
            <a:r>
              <a:rPr lang="es-CL" sz="2000" dirty="0" smtClean="0"/>
              <a:t> y el ciclón de medio denso.</a:t>
            </a:r>
          </a:p>
          <a:p>
            <a:endParaRPr lang="es-CL" sz="2000" dirty="0" smtClean="0"/>
          </a:p>
          <a:p>
            <a:endParaRPr lang="es-CL" dirty="0"/>
          </a:p>
        </p:txBody>
      </p:sp>
      <p:pic>
        <p:nvPicPr>
          <p:cNvPr id="2050" name="Picture 2"/>
          <p:cNvPicPr>
            <a:picLocks noChangeAspect="1" noChangeArrowheads="1"/>
          </p:cNvPicPr>
          <p:nvPr/>
        </p:nvPicPr>
        <p:blipFill>
          <a:blip r:embed="rId2"/>
          <a:srcRect/>
          <a:stretch>
            <a:fillRect/>
          </a:stretch>
        </p:blipFill>
        <p:spPr bwMode="auto">
          <a:xfrm>
            <a:off x="571472" y="2571744"/>
            <a:ext cx="3857652" cy="3733800"/>
          </a:xfrm>
          <a:prstGeom prst="rect">
            <a:avLst/>
          </a:prstGeom>
          <a:noFill/>
          <a:ln w="9525">
            <a:noFill/>
            <a:miter lim="800000"/>
            <a:headEnd/>
            <a:tailEnd/>
          </a:ln>
        </p:spPr>
      </p:pic>
      <p:pic>
        <p:nvPicPr>
          <p:cNvPr id="2051" name="Picture 3"/>
          <p:cNvPicPr>
            <a:picLocks noChangeAspect="1" noChangeArrowheads="1"/>
          </p:cNvPicPr>
          <p:nvPr/>
        </p:nvPicPr>
        <p:blipFill>
          <a:blip r:embed="rId3"/>
          <a:srcRect/>
          <a:stretch>
            <a:fillRect/>
          </a:stretch>
        </p:blipFill>
        <p:spPr bwMode="auto">
          <a:xfrm>
            <a:off x="5897122" y="2571744"/>
            <a:ext cx="2032463" cy="37002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0" y="1357298"/>
            <a:ext cx="8388096" cy="5500702"/>
          </a:xfrm>
        </p:spPr>
        <p:txBody>
          <a:bodyPr/>
          <a:lstStyle/>
          <a:p>
            <a:r>
              <a:rPr lang="es-CL" dirty="0"/>
              <a:t>CICLÓN DE MEDIO DENSO</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276872"/>
            <a:ext cx="532859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9219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357158" y="1142984"/>
            <a:ext cx="8030938" cy="5500726"/>
          </a:xfrm>
        </p:spPr>
        <p:txBody>
          <a:bodyPr>
            <a:normAutofit/>
          </a:bodyPr>
          <a:lstStyle/>
          <a:p>
            <a:r>
              <a:rPr lang="es-CL" dirty="0" smtClean="0"/>
              <a:t>En general, se puede señalar que existiendo una diferencia de densidad entre las partículas útiles y la ganga, no hay límite de tamaño superior, excepto el que determina la capacidad de la planta para manejar el material.</a:t>
            </a:r>
          </a:p>
          <a:p>
            <a:r>
              <a:rPr lang="es-CL" dirty="0" smtClean="0"/>
              <a:t> </a:t>
            </a:r>
          </a:p>
          <a:p>
            <a:r>
              <a:rPr lang="es-CL" dirty="0" smtClean="0"/>
              <a:t>En la separación en medio denso es posible trabajar con menas en la que los minerales estén regularmente unidos. Si los minerales valiosos están finamente diseminados, no se puede desarrollar una diferencia apropiada de densidad entre las partículas que han sido trituradas por la aplicación de una etapa de chancado grueso</a:t>
            </a:r>
            <a:endParaRPr lang="es-C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533400" y="1214422"/>
            <a:ext cx="7854696" cy="5357850"/>
          </a:xfrm>
        </p:spPr>
        <p:txBody>
          <a:bodyPr>
            <a:normAutofit fontScale="92500" lnSpcReduction="20000"/>
          </a:bodyPr>
          <a:lstStyle/>
          <a:p>
            <a:r>
              <a:rPr lang="es-CL" b="1" dirty="0" smtClean="0"/>
              <a:t>Medios Densos</a:t>
            </a:r>
          </a:p>
          <a:p>
            <a:r>
              <a:rPr lang="es-CL" dirty="0" smtClean="0"/>
              <a:t>El líquido ideal para utilizar como medio denso es aquel que tiene las siguientes propiedades</a:t>
            </a:r>
            <a:r>
              <a:rPr lang="es-CL" b="1" dirty="0" smtClean="0"/>
              <a:t>: </a:t>
            </a:r>
            <a:r>
              <a:rPr lang="es-CL" dirty="0" smtClean="0"/>
              <a:t>barato, miscible en agua, estable, no tóxico, no corrosivo, de baja viscosidad y que tenga densidad ajustable en un gran intervalo </a:t>
            </a:r>
          </a:p>
          <a:p>
            <a:r>
              <a:rPr lang="es-CL" dirty="0" smtClean="0"/>
              <a:t>Como no existe un líquido ideal, se han desarrollado y usado comercialmente varios medios densos para separar minerales útiles de los estériles. Prácticamente, un medio denso se debe caracterizar por lo siguiente: a) barato en el local de uso; b) estable físicamente, para que no se descomponga ni se degrade en el proceso; c) fácilmente recuperable, pera ser reutilizado; d) químicamente inerte, para no atacar ciertos minerales; e) fácilmente removible de los productos de separación; f) tener baja densidad; y g) tener la estabilidad que pueda mantenerse en el intervalo de densidad requerida.</a:t>
            </a:r>
          </a:p>
          <a:p>
            <a:r>
              <a:rPr lang="es-CL" dirty="0" smtClean="0"/>
              <a:t> </a:t>
            </a:r>
          </a:p>
          <a:p>
            <a:endParaRPr lang="es-C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0" y="1142984"/>
            <a:ext cx="9144000" cy="5715016"/>
          </a:xfrm>
        </p:spPr>
        <p:txBody>
          <a:bodyPr>
            <a:normAutofit lnSpcReduction="10000"/>
          </a:bodyPr>
          <a:lstStyle/>
          <a:p>
            <a:r>
              <a:rPr lang="es-CL" dirty="0" smtClean="0"/>
              <a:t> </a:t>
            </a:r>
          </a:p>
          <a:p>
            <a:r>
              <a:rPr lang="es-CL" dirty="0" smtClean="0"/>
              <a:t>Tres tipos de medios densos son usados comercialmente: líquidos orgánicos, sales disueltas en agua y suspensiones de sólidos de granulometría fina en agua.</a:t>
            </a:r>
          </a:p>
          <a:p>
            <a:r>
              <a:rPr lang="es-CL" b="1" dirty="0" smtClean="0"/>
              <a:t>Líquidos orgánicos</a:t>
            </a:r>
            <a:r>
              <a:rPr lang="es-CL" b="1" i="1" dirty="0" smtClean="0"/>
              <a:t>. </a:t>
            </a:r>
            <a:r>
              <a:rPr lang="es-CL" dirty="0" smtClean="0"/>
              <a:t>Estos líquidos tienen baja viscosidad, son estables y prácticamente inmiscibles en agua. Su aplicación industrial es limitada debido a que se descomponen químicamente, son tóxicos, corrosivos y de costo elevado. Los líquidos más usados son</a:t>
            </a:r>
          </a:p>
          <a:p>
            <a:r>
              <a:rPr lang="es-CL" dirty="0" smtClean="0"/>
              <a:t>: yoduro de metileno (D = 3,32 g/cm3); </a:t>
            </a:r>
            <a:r>
              <a:rPr lang="es-CL" dirty="0" err="1" smtClean="0"/>
              <a:t>tetrabromoetano</a:t>
            </a:r>
            <a:r>
              <a:rPr lang="es-CL" dirty="0" smtClean="0"/>
              <a:t> (D = 2,96 g/cm3); </a:t>
            </a:r>
            <a:r>
              <a:rPr lang="es-CL" dirty="0" err="1" smtClean="0"/>
              <a:t>bromoformo</a:t>
            </a:r>
            <a:r>
              <a:rPr lang="es-CL" dirty="0" smtClean="0"/>
              <a:t> (D = 2,89 g/cm3); </a:t>
            </a:r>
            <a:r>
              <a:rPr lang="es-CL" dirty="0" err="1" smtClean="0"/>
              <a:t>pentacloroetano</a:t>
            </a:r>
            <a:r>
              <a:rPr lang="es-CL" dirty="0" smtClean="0"/>
              <a:t> (D = 1,67 g/cm3); </a:t>
            </a:r>
            <a:r>
              <a:rPr lang="es-CL" dirty="0" err="1" smtClean="0"/>
              <a:t>tetracloruro</a:t>
            </a:r>
            <a:r>
              <a:rPr lang="es-CL" dirty="0" smtClean="0"/>
              <a:t> de carbono (D = 1,50 g/cm3). Algunos líquidos se pueden mezclar con </a:t>
            </a:r>
            <a:r>
              <a:rPr lang="es-CL" dirty="0" err="1" smtClean="0"/>
              <a:t>tetracloruro</a:t>
            </a:r>
            <a:r>
              <a:rPr lang="es-CL" dirty="0" smtClean="0"/>
              <a:t> de carbono y dar una variedad de densidades menores.</a:t>
            </a:r>
          </a:p>
          <a:p>
            <a:endParaRPr lang="es-CL" dirty="0" smtClean="0"/>
          </a:p>
          <a:p>
            <a:endParaRPr lang="es-C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533400" y="1214422"/>
            <a:ext cx="7854696" cy="5357850"/>
          </a:xfrm>
        </p:spPr>
        <p:txBody>
          <a:bodyPr>
            <a:normAutofit fontScale="85000" lnSpcReduction="20000"/>
          </a:bodyPr>
          <a:lstStyle/>
          <a:p>
            <a:r>
              <a:rPr lang="es-CL" b="1" dirty="0" smtClean="0"/>
              <a:t>Suspensiones de sólidos</a:t>
            </a:r>
            <a:r>
              <a:rPr lang="es-CL" dirty="0" smtClean="0"/>
              <a:t>. Son los líquidos densos más utilizados en la industria. Se definen como líquidos en los cuales sólidos insolubles se dispersan manteniendo sus características de fluidez. </a:t>
            </a:r>
          </a:p>
          <a:p>
            <a:r>
              <a:rPr lang="es-CL" dirty="0" smtClean="0"/>
              <a:t>El agua se utiliza como el líquido de las suspensiones</a:t>
            </a:r>
          </a:p>
          <a:p>
            <a:r>
              <a:rPr lang="es-CL" dirty="0" smtClean="0"/>
              <a:t>Características para la elección del sólido para las suspensiones, son los siguientes: a) dureza alta; b) peso específico alto; c) estable químicamente, resistente a la corrosión; d) sedimentación lenta y viscosidad adecuada; e) distribución granulométrica, tamaño y forma de las partículas.</a:t>
            </a:r>
          </a:p>
          <a:p>
            <a:r>
              <a:rPr lang="es-CL" dirty="0" smtClean="0"/>
              <a:t>Los materiales normalmente usados para  las  suspensiones  son:  arcillas,  cuarzo,  barita,  magnetita,  galena,  hierro-silicio molido o atomizado y plomo atomizado. El hierro-silicio es el material más utilizado en las suspensiones, pudiéndose alcanzar densidades de hasta 3,5 g/cm3. Las mezclas Fe-Si tienen entre 15 a 22 % de Si pueden ser usadas molidas y atomizadas y se recuperan por separación magnética de baja densidad. </a:t>
            </a:r>
            <a:endParaRPr lang="es-CL"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142844" y="1071546"/>
            <a:ext cx="8245252" cy="3909590"/>
          </a:xfrm>
        </p:spPr>
        <p:txBody>
          <a:bodyPr>
            <a:normAutofit lnSpcReduction="10000"/>
          </a:bodyPr>
          <a:lstStyle/>
          <a:p>
            <a:r>
              <a:rPr lang="es-CL" b="1" dirty="0" smtClean="0"/>
              <a:t>Recuperación del medio denso</a:t>
            </a:r>
            <a:r>
              <a:rPr lang="es-CL" dirty="0" smtClean="0"/>
              <a:t>. Los materiales usados en las suspensiones por su apreciable valor y por el alto costo de su preparación deben ser recuperados para su reutilización</a:t>
            </a:r>
          </a:p>
          <a:p>
            <a:r>
              <a:rPr lang="es-CL" dirty="0" smtClean="0"/>
              <a:t>Algunas aplicaciones de los medios densos son las siguientes:</a:t>
            </a:r>
            <a:br>
              <a:rPr lang="es-CL" dirty="0" smtClean="0"/>
            </a:br>
            <a:r>
              <a:rPr lang="es-CL" dirty="0" smtClean="0"/>
              <a:t>•   Producción de un concentrado final</a:t>
            </a:r>
            <a:r>
              <a:rPr lang="es-CL" b="1" dirty="0" smtClean="0"/>
              <a:t>: </a:t>
            </a:r>
            <a:r>
              <a:rPr lang="es-CL" dirty="0" smtClean="0"/>
              <a:t>carbón y algunos minerales industriales.</a:t>
            </a:r>
          </a:p>
          <a:p>
            <a:r>
              <a:rPr lang="es-CL" dirty="0" smtClean="0"/>
              <a:t>•   </a:t>
            </a:r>
            <a:r>
              <a:rPr lang="es-CL" dirty="0" err="1" smtClean="0"/>
              <a:t>Preconcentración</a:t>
            </a:r>
            <a:r>
              <a:rPr lang="es-CL" b="1" dirty="0" smtClean="0"/>
              <a:t>: </a:t>
            </a:r>
            <a:r>
              <a:rPr lang="es-CL" dirty="0" smtClean="0"/>
              <a:t>diamante, sulfuros y óxidos metálicos</a:t>
            </a:r>
            <a:endParaRPr lang="es-CL"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533400" y="1214422"/>
            <a:ext cx="7854696" cy="5357850"/>
          </a:xfrm>
        </p:spPr>
        <p:txBody>
          <a:bodyPr>
            <a:normAutofit lnSpcReduction="10000"/>
          </a:bodyPr>
          <a:lstStyle/>
          <a:p>
            <a:r>
              <a:rPr lang="es-CL" b="1" dirty="0" smtClean="0"/>
              <a:t>SEPARACIÓN EN CORRIENTES VERTICALES</a:t>
            </a:r>
          </a:p>
          <a:p>
            <a:r>
              <a:rPr lang="es-CL" dirty="0" smtClean="0"/>
              <a:t>Uno de los equipos que es representativo de la separación por corrientes verticales es el </a:t>
            </a:r>
            <a:r>
              <a:rPr lang="es-CL" dirty="0" err="1" smtClean="0"/>
              <a:t>jig</a:t>
            </a:r>
            <a:r>
              <a:rPr lang="es-CL" dirty="0" smtClean="0"/>
              <a:t>.</a:t>
            </a:r>
          </a:p>
          <a:p>
            <a:r>
              <a:rPr lang="es-CL" dirty="0" smtClean="0"/>
              <a:t>El </a:t>
            </a:r>
            <a:r>
              <a:rPr lang="es-CL" dirty="0" err="1" smtClean="0"/>
              <a:t>jig</a:t>
            </a:r>
            <a:r>
              <a:rPr lang="es-CL" dirty="0" smtClean="0"/>
              <a:t> se utiliza normalmente para concentrar material relativamente grueso y si la alimentación es adecuada y se encuentra bien clasificada por tamaños, no es difícil alcanzar una buena separación en los minerales con una gama medianamente limitada de densidad relativa entre el mineral útil y los estériles. Cuando la densidad relativa es grande, es posible alcanzar una buena separación en un rango granulométrico más amplio. Las industrias del carbón, estaño, tungsteno, oro, bario y menas de hierro, operan muchos circuitos con </a:t>
            </a:r>
            <a:r>
              <a:rPr lang="es-CL" dirty="0" err="1" smtClean="0"/>
              <a:t>jigs</a:t>
            </a:r>
            <a:r>
              <a:rPr lang="es-CL" dirty="0" smtClean="0"/>
              <a:t> de gran tamaño</a:t>
            </a:r>
            <a:endParaRPr lang="es-C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285720" y="1214422"/>
            <a:ext cx="8102376" cy="5500726"/>
          </a:xfrm>
        </p:spPr>
        <p:txBody>
          <a:bodyPr>
            <a:normAutofit lnSpcReduction="10000"/>
          </a:bodyPr>
          <a:lstStyle/>
          <a:p>
            <a:r>
              <a:rPr lang="es-CL" dirty="0" smtClean="0"/>
              <a:t>La concentración por gravedad es, esencialmente, un método para separar partículas de minerales   de diferente peso específico debido a sus diferencias de movimiento en respuesta a las acciones que ejercen sobre ellas, simultáneamente, la gravedad u otras fuerzas</a:t>
            </a:r>
          </a:p>
          <a:p>
            <a:r>
              <a:rPr lang="es-CL" dirty="0" smtClean="0"/>
              <a:t>Se acepta generalmente que la concentración por gravedad es el más sencillo y más económico de los métodos de concentración. El uso de este tipo de separación está recomendado siempre que sea practicable porque permite la recuperación de mineral útil en un orden de tamaños tan gruesos como sea posible, reduciendo los costos inherentes a la reducción de tamaño y disminuyendo las pérdidas asociadas a estas operaciones.</a:t>
            </a:r>
          </a:p>
          <a:p>
            <a:endParaRPr lang="es-C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533400" y="1428736"/>
            <a:ext cx="7854696" cy="5143536"/>
          </a:xfrm>
        </p:spPr>
        <p:txBody>
          <a:bodyPr>
            <a:normAutofit fontScale="92500" lnSpcReduction="10000"/>
          </a:bodyPr>
          <a:lstStyle/>
          <a:p>
            <a:r>
              <a:rPr lang="es-CL" dirty="0" smtClean="0"/>
              <a:t>El </a:t>
            </a:r>
            <a:r>
              <a:rPr lang="es-CL" dirty="0" err="1" smtClean="0"/>
              <a:t>jig</a:t>
            </a:r>
            <a:r>
              <a:rPr lang="es-CL" dirty="0" smtClean="0"/>
              <a:t> es un aparato que permite alcanzar mejores resultados cuando se tratan menas de un estrecho rango granulométrico. Este equipo se aplica a menas de granulometría entre</a:t>
            </a:r>
          </a:p>
          <a:p>
            <a:r>
              <a:rPr lang="es-CL" dirty="0" smtClean="0"/>
              <a:t>5 pulgadas y 1 mm, obteniéndose rendimiento superiores en fracciones granulométricas gruesas.</a:t>
            </a:r>
          </a:p>
          <a:p>
            <a:r>
              <a:rPr lang="es-CL" dirty="0" smtClean="0"/>
              <a:t> </a:t>
            </a:r>
          </a:p>
          <a:p>
            <a:r>
              <a:rPr lang="es-CL" dirty="0" smtClean="0"/>
              <a:t>El proceso de separación con </a:t>
            </a:r>
            <a:r>
              <a:rPr lang="es-CL" dirty="0" err="1" smtClean="0"/>
              <a:t>jig</a:t>
            </a:r>
            <a:r>
              <a:rPr lang="es-CL" dirty="0" smtClean="0"/>
              <a:t> es probablemente el método de concentración gravitacional más complejo, por causa de sus continuas variaciones hidrodinámicas. En este proceso, la separación de los minerales de densidades diferentes es realizada en un lecho dilatado por una corriente pulsante de agua, produciendo la estratificación de los minerales.</a:t>
            </a:r>
          </a:p>
          <a:p>
            <a:endParaRPr lang="es-CL"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533400" y="1857364"/>
            <a:ext cx="7854696" cy="3123772"/>
          </a:xfrm>
        </p:spPr>
        <p:txBody>
          <a:bodyPr>
            <a:normAutofit fontScale="85000" lnSpcReduction="20000"/>
          </a:bodyPr>
          <a:lstStyle/>
          <a:p>
            <a:r>
              <a:rPr lang="es-CL" dirty="0" smtClean="0"/>
              <a:t>Hay diferentes tipos de </a:t>
            </a:r>
            <a:r>
              <a:rPr lang="es-CL" dirty="0" err="1" smtClean="0"/>
              <a:t>jigs</a:t>
            </a:r>
            <a:r>
              <a:rPr lang="es-CL" dirty="0" smtClean="0"/>
              <a:t>, los cuales difieren por la geometría, accionamiento, y otros detalles de construcción. A pesar de la gran variedad de </a:t>
            </a:r>
            <a:r>
              <a:rPr lang="es-CL" dirty="0" err="1" smtClean="0"/>
              <a:t>jigs</a:t>
            </a:r>
            <a:r>
              <a:rPr lang="es-CL" dirty="0" smtClean="0"/>
              <a:t> se puede decir que ellos se componen de los siguientes elementos básicos</a:t>
            </a:r>
          </a:p>
          <a:p>
            <a:r>
              <a:rPr lang="es-CL" dirty="0" smtClean="0"/>
              <a:t>a)  Una caja fija, en cuyo interior el medio fluido sufre el movimiento de impulsión y succión.</a:t>
            </a:r>
          </a:p>
          <a:p>
            <a:r>
              <a:rPr lang="es-CL" dirty="0" smtClean="0"/>
              <a:t>b)  Un mecanismo de accionamiento, generalmente compuesto de motor, pistón, sistema de lubricación, etc.</a:t>
            </a:r>
          </a:p>
          <a:p>
            <a:r>
              <a:rPr lang="es-CL" dirty="0" smtClean="0"/>
              <a:t>c)  Una criba para mantener el lecho.</a:t>
            </a:r>
          </a:p>
          <a:p>
            <a:pPr marL="514350" indent="-514350">
              <a:buAutoNum type="alphaLcParenR" startAt="4"/>
            </a:pPr>
            <a:r>
              <a:rPr lang="es-CL" dirty="0" smtClean="0"/>
              <a:t>Un sistema de descarga del flotado y del hundido</a:t>
            </a:r>
          </a:p>
          <a:p>
            <a:pPr marL="514350" indent="-514350">
              <a:buAutoNum type="alphaLcParenR" startAt="4"/>
            </a:pPr>
            <a:endParaRPr lang="es-CL"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0" y="1142984"/>
            <a:ext cx="8388096" cy="5715016"/>
          </a:xfrm>
        </p:spPr>
        <p:txBody>
          <a:bodyPr/>
          <a:lstStyle/>
          <a:p>
            <a:r>
              <a:rPr lang="es-CL" dirty="0" smtClean="0"/>
              <a:t>Tipos de </a:t>
            </a:r>
            <a:r>
              <a:rPr lang="es-CL" dirty="0" err="1" smtClean="0"/>
              <a:t>jigs</a:t>
            </a:r>
            <a:r>
              <a:rPr lang="es-CL" dirty="0" smtClean="0"/>
              <a:t> de lecho fijo</a:t>
            </a:r>
            <a:endParaRPr lang="es-CL" dirty="0"/>
          </a:p>
        </p:txBody>
      </p:sp>
      <p:pic>
        <p:nvPicPr>
          <p:cNvPr id="3074" name="Picture 2"/>
          <p:cNvPicPr>
            <a:picLocks noChangeAspect="1" noChangeArrowheads="1"/>
          </p:cNvPicPr>
          <p:nvPr/>
        </p:nvPicPr>
        <p:blipFill>
          <a:blip r:embed="rId2"/>
          <a:srcRect/>
          <a:stretch>
            <a:fillRect/>
          </a:stretch>
        </p:blipFill>
        <p:spPr bwMode="auto">
          <a:xfrm>
            <a:off x="214282" y="1571612"/>
            <a:ext cx="8715436" cy="5286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0" y="1142984"/>
            <a:ext cx="8388096" cy="5715016"/>
          </a:xfrm>
        </p:spPr>
        <p:txBody>
          <a:bodyPr/>
          <a:lstStyle/>
          <a:p>
            <a:endParaRPr lang="es-C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443"/>
            <a:ext cx="7128791" cy="7710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237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0"/>
            <a:ext cx="8964488" cy="620688"/>
          </a:xfrm>
        </p:spPr>
        <p:txBody>
          <a:bodyPr>
            <a:normAutofit/>
          </a:bodyPr>
          <a:lstStyle/>
          <a:p>
            <a:pPr algn="ctr"/>
            <a:r>
              <a:rPr lang="es-CL" sz="4000" dirty="0"/>
              <a:t>CAPAS EN EL INTERIOR DEL JIG</a:t>
            </a:r>
          </a:p>
        </p:txBody>
      </p:sp>
      <p:sp>
        <p:nvSpPr>
          <p:cNvPr id="3" name="2 Subtítulo"/>
          <p:cNvSpPr>
            <a:spLocks noGrp="1"/>
          </p:cNvSpPr>
          <p:nvPr>
            <p:ph type="subTitle" idx="1"/>
          </p:nvPr>
        </p:nvSpPr>
        <p:spPr>
          <a:xfrm>
            <a:off x="0" y="1142984"/>
            <a:ext cx="8388096" cy="5715016"/>
          </a:xfrm>
        </p:spPr>
        <p:txBody>
          <a:bodyPr/>
          <a:lstStyle/>
          <a:p>
            <a:r>
              <a:rPr lang="es-CL" dirty="0"/>
              <a:t>En el </a:t>
            </a:r>
            <a:r>
              <a:rPr lang="es-CL" dirty="0" err="1"/>
              <a:t>jigse</a:t>
            </a:r>
            <a:r>
              <a:rPr lang="es-CL" dirty="0"/>
              <a:t> distinguen tres capas :</a:t>
            </a:r>
          </a:p>
          <a:p>
            <a:r>
              <a:rPr lang="es-CL" dirty="0"/>
              <a:t>•1. Capa superior o transportadora :es responsable por el esparcimiento de la alimentación y por la rápida eliminación de lamas y otros materiales no deseados. Es una capa fina y fluida.</a:t>
            </a:r>
          </a:p>
          <a:p>
            <a:r>
              <a:rPr lang="es-CL" dirty="0"/>
              <a:t>•2. Capa </a:t>
            </a:r>
            <a:r>
              <a:rPr lang="es-CL" dirty="0" err="1"/>
              <a:t>roughero</a:t>
            </a:r>
            <a:r>
              <a:rPr lang="es-CL" dirty="0"/>
              <a:t> </a:t>
            </a:r>
            <a:r>
              <a:rPr lang="es-CL" dirty="0" err="1"/>
              <a:t>desbastadora:en</a:t>
            </a:r>
            <a:r>
              <a:rPr lang="es-CL" dirty="0"/>
              <a:t> ella las partículas livianas son inmediatamente eliminadas para la capa superior y las partículas de densidad indeterminada son rápidamente pasadas para la capa separadora.</a:t>
            </a:r>
          </a:p>
          <a:p>
            <a:r>
              <a:rPr lang="es-CL" dirty="0"/>
              <a:t>•3. Capa separadora :es aquella que acepta y deja pasar las partículas pesadas y elimina los medios.</a:t>
            </a:r>
          </a:p>
        </p:txBody>
      </p:sp>
    </p:spTree>
    <p:extLst>
      <p:ext uri="{BB962C8B-B14F-4D97-AF65-F5344CB8AC3E}">
        <p14:creationId xmlns:p14="http://schemas.microsoft.com/office/powerpoint/2010/main" val="22868655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8431088" cy="1071570"/>
          </a:xfrm>
        </p:spPr>
        <p:txBody>
          <a:bodyPr>
            <a:normAutofit/>
          </a:bodyPr>
          <a:lstStyle/>
          <a:p>
            <a:r>
              <a:rPr lang="es-CL" dirty="0"/>
              <a:t>ZONAS AL INTERIOR DEL JIG</a:t>
            </a:r>
          </a:p>
        </p:txBody>
      </p:sp>
      <p:sp>
        <p:nvSpPr>
          <p:cNvPr id="3" name="2 Subtítulo"/>
          <p:cNvSpPr>
            <a:spLocks noGrp="1"/>
          </p:cNvSpPr>
          <p:nvPr>
            <p:ph type="subTitle" idx="1"/>
          </p:nvPr>
        </p:nvSpPr>
        <p:spPr>
          <a:xfrm>
            <a:off x="0" y="1142984"/>
            <a:ext cx="8388096" cy="5715016"/>
          </a:xfrm>
        </p:spPr>
        <p:txBody>
          <a:bodyPr/>
          <a:lstStyle/>
          <a:p>
            <a:endParaRPr lang="es-C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268759"/>
            <a:ext cx="7488832" cy="5522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98873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7158" y="0"/>
            <a:ext cx="8099328" cy="9286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533400" y="1071546"/>
            <a:ext cx="8610600" cy="5214974"/>
          </a:xfrm>
        </p:spPr>
        <p:txBody>
          <a:bodyPr>
            <a:normAutofit fontScale="92500" lnSpcReduction="20000"/>
          </a:bodyPr>
          <a:lstStyle/>
          <a:p>
            <a:r>
              <a:rPr lang="es-CL" dirty="0" smtClean="0">
                <a:solidFill>
                  <a:srgbClr val="00B0F0"/>
                </a:solidFill>
              </a:rPr>
              <a:t>Ventajas de la operación de </a:t>
            </a:r>
            <a:r>
              <a:rPr lang="es-CL" dirty="0" err="1" smtClean="0">
                <a:solidFill>
                  <a:srgbClr val="00B0F0"/>
                </a:solidFill>
              </a:rPr>
              <a:t>Jig</a:t>
            </a:r>
            <a:endParaRPr lang="es-CL" dirty="0" smtClean="0">
              <a:solidFill>
                <a:srgbClr val="00B0F0"/>
              </a:solidFill>
            </a:endParaRPr>
          </a:p>
          <a:p>
            <a:r>
              <a:rPr lang="es-CL" dirty="0" smtClean="0"/>
              <a:t>No se requieren líquidos densos o suspensiones </a:t>
            </a:r>
          </a:p>
          <a:p>
            <a:r>
              <a:rPr lang="es-CL" dirty="0" smtClean="0"/>
              <a:t>acuosas de sólidos.</a:t>
            </a:r>
          </a:p>
          <a:p>
            <a:r>
              <a:rPr lang="es-CL" dirty="0" smtClean="0"/>
              <a:t>Se pueden tratar partículas grandes (+ 200 mm en </a:t>
            </a:r>
          </a:p>
          <a:p>
            <a:r>
              <a:rPr lang="es-CL" dirty="0" smtClean="0"/>
              <a:t>carbón).</a:t>
            </a:r>
          </a:p>
          <a:p>
            <a:r>
              <a:rPr lang="es-CL" dirty="0" smtClean="0"/>
              <a:t>Capacidad variable </a:t>
            </a:r>
          </a:p>
          <a:p>
            <a:r>
              <a:rPr lang="es-CL" dirty="0" smtClean="0">
                <a:solidFill>
                  <a:schemeClr val="accent2">
                    <a:lumMod val="50000"/>
                  </a:schemeClr>
                </a:solidFill>
              </a:rPr>
              <a:t>Desventajas de la operación de </a:t>
            </a:r>
            <a:r>
              <a:rPr lang="es-CL" dirty="0" err="1" smtClean="0">
                <a:solidFill>
                  <a:schemeClr val="accent2">
                    <a:lumMod val="50000"/>
                  </a:schemeClr>
                </a:solidFill>
              </a:rPr>
              <a:t>Jig</a:t>
            </a:r>
            <a:endParaRPr lang="es-CL" dirty="0" smtClean="0">
              <a:solidFill>
                <a:schemeClr val="accent2">
                  <a:lumMod val="50000"/>
                </a:schemeClr>
              </a:solidFill>
            </a:endParaRPr>
          </a:p>
          <a:p>
            <a:r>
              <a:rPr lang="es-CL" dirty="0" smtClean="0"/>
              <a:t>Problemas si hay mas del 10 % de material con </a:t>
            </a:r>
          </a:p>
          <a:p>
            <a:r>
              <a:rPr lang="es-CL" dirty="0" smtClean="0"/>
              <a:t>densidad muy próxima (NGM).</a:t>
            </a:r>
          </a:p>
          <a:p>
            <a:r>
              <a:rPr lang="es-CL" dirty="0" smtClean="0"/>
              <a:t>No es buena si hay un material con un amplio rango </a:t>
            </a:r>
          </a:p>
          <a:p>
            <a:r>
              <a:rPr lang="es-CL" dirty="0" smtClean="0"/>
              <a:t>de tamaños.</a:t>
            </a:r>
          </a:p>
          <a:p>
            <a:r>
              <a:rPr lang="es-CL" dirty="0" smtClean="0"/>
              <a:t>Dificultad para hacer separaciones de densidad </a:t>
            </a:r>
          </a:p>
          <a:p>
            <a:r>
              <a:rPr lang="es-CL" dirty="0" smtClean="0"/>
              <a:t>relativa baja.</a:t>
            </a:r>
            <a:endParaRPr lang="es-CL"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533400" y="1428736"/>
            <a:ext cx="8610600" cy="5143536"/>
          </a:xfrm>
        </p:spPr>
        <p:txBody>
          <a:bodyPr>
            <a:normAutofit fontScale="92500" lnSpcReduction="20000"/>
          </a:bodyPr>
          <a:lstStyle/>
          <a:p>
            <a:r>
              <a:rPr lang="es-CL" b="1" dirty="0" smtClean="0"/>
              <a:t>SEPARACIÓN EN CORRIENTES LONGITUDINALES</a:t>
            </a:r>
          </a:p>
          <a:p>
            <a:r>
              <a:rPr lang="es-CL" dirty="0" smtClean="0"/>
              <a:t> </a:t>
            </a:r>
          </a:p>
          <a:p>
            <a:r>
              <a:rPr lang="es-CL" dirty="0" smtClean="0"/>
              <a:t>Corrientes longitudinales aplicadas a partículas en sedimentación producen al movimiento de caída un movimiento longitudinal. Durante la sedimentación, las partículas  trazan  trayectorias  diferentes  de  acuerdo  con  el  tiempo  a  que  quedan expuestas a las corrientes longitudinales.</a:t>
            </a:r>
          </a:p>
          <a:p>
            <a:r>
              <a:rPr lang="es-CL" dirty="0" smtClean="0"/>
              <a:t> </a:t>
            </a:r>
          </a:p>
          <a:p>
            <a:r>
              <a:rPr lang="es-CL" dirty="0" smtClean="0"/>
              <a:t>Las partículas mayores y de mayor peso específico tienen mayor velocidad de caída, y sedimentan  en  primer  lugar,  próximo  al  punto  de  la  alimentación.  Las  partículas menores  y  más  livianas  sufren  mayor  acción  de  transporte  longitudinal,  y  son depositadas más lejos. Otras partículas son depositadas de acuerdo con sus velocidades de caída, que dependen de sus tamaños y pesos específicos. </a:t>
            </a:r>
            <a:endParaRPr lang="es-CL"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533400" y="1428736"/>
            <a:ext cx="7854696" cy="5143536"/>
          </a:xfrm>
        </p:spPr>
        <p:txBody>
          <a:bodyPr>
            <a:normAutofit fontScale="85000" lnSpcReduction="10000"/>
          </a:bodyPr>
          <a:lstStyle/>
          <a:p>
            <a:r>
              <a:rPr lang="es-CL" dirty="0" smtClean="0"/>
              <a:t>En la separación por corrientes longitudinales son observados dos tipos de escurrimientos: </a:t>
            </a:r>
            <a:r>
              <a:rPr lang="es-CL" sz="3300" dirty="0" smtClean="0"/>
              <a:t>el escurrimiento laminar y el escurrimiento en canaletas</a:t>
            </a:r>
          </a:p>
          <a:p>
            <a:r>
              <a:rPr lang="es-CL" dirty="0" smtClean="0"/>
              <a:t>Entre los principales equipamientos en los cuales la concentración se realiza en régimen de escurrimiento laminar, se destacan las mesas vibratorias, las espirales y los </a:t>
            </a:r>
            <a:r>
              <a:rPr lang="es-CL" dirty="0" err="1" smtClean="0"/>
              <a:t>vanners</a:t>
            </a:r>
            <a:endParaRPr lang="es-CL" dirty="0" smtClean="0"/>
          </a:p>
          <a:p>
            <a:r>
              <a:rPr lang="es-CL" b="1" dirty="0" smtClean="0"/>
              <a:t>1 Mesas vibratorias</a:t>
            </a:r>
            <a:r>
              <a:rPr lang="es-CL" dirty="0" smtClean="0"/>
              <a:t>   </a:t>
            </a:r>
          </a:p>
          <a:p>
            <a:r>
              <a:rPr lang="es-CL" dirty="0" smtClean="0"/>
              <a:t>Las mesas vibratorias son equipamientos de concentración que actúan a través de superficies con movimientos acelerados asimétricos, combinados muchas veces con el principio de escurrimiento laminar. </a:t>
            </a:r>
          </a:p>
          <a:p>
            <a:r>
              <a:rPr lang="es-CL" dirty="0" smtClean="0"/>
              <a:t>En 1985 fue lanzada la mesa de </a:t>
            </a:r>
            <a:r>
              <a:rPr lang="es-CL" dirty="0" err="1" smtClean="0"/>
              <a:t>Wifley</a:t>
            </a:r>
            <a:r>
              <a:rPr lang="es-CL" dirty="0" smtClean="0"/>
              <a:t> que vino a constituirse en el principal modelo de mesa vibratoria. Efectivamente, solamente después de la constatación de su eficiencia el uso de la mesa fue propagado y surgieron nuevos modelos</a:t>
            </a:r>
            <a:endParaRPr lang="es-CL"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p:txBody>
          <a:bodyPr/>
          <a:lstStyle/>
          <a:p>
            <a:endParaRPr lang="es-CL" dirty="0"/>
          </a:p>
        </p:txBody>
      </p:sp>
      <p:pic>
        <p:nvPicPr>
          <p:cNvPr id="4098" name="Picture 2"/>
          <p:cNvPicPr>
            <a:picLocks noChangeAspect="1" noChangeArrowheads="1"/>
          </p:cNvPicPr>
          <p:nvPr/>
        </p:nvPicPr>
        <p:blipFill>
          <a:blip r:embed="rId2"/>
          <a:srcRect/>
          <a:stretch>
            <a:fillRect/>
          </a:stretch>
        </p:blipFill>
        <p:spPr bwMode="auto">
          <a:xfrm>
            <a:off x="285720" y="1643050"/>
            <a:ext cx="4286280" cy="4572032"/>
          </a:xfrm>
          <a:prstGeom prst="rect">
            <a:avLst/>
          </a:prstGeom>
          <a:noFill/>
          <a:ln w="9525">
            <a:noFill/>
            <a:miter lim="800000"/>
            <a:headEnd/>
            <a:tailEnd/>
          </a:ln>
        </p:spPr>
      </p:pic>
      <p:pic>
        <p:nvPicPr>
          <p:cNvPr id="4099" name="Picture 3"/>
          <p:cNvPicPr>
            <a:picLocks noChangeAspect="1" noChangeArrowheads="1"/>
          </p:cNvPicPr>
          <p:nvPr/>
        </p:nvPicPr>
        <p:blipFill>
          <a:blip r:embed="rId3"/>
          <a:srcRect/>
          <a:stretch>
            <a:fillRect/>
          </a:stretch>
        </p:blipFill>
        <p:spPr bwMode="auto">
          <a:xfrm>
            <a:off x="4500562" y="2214554"/>
            <a:ext cx="4643438" cy="35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0" y="1142984"/>
            <a:ext cx="8388096" cy="5715016"/>
          </a:xfrm>
        </p:spPr>
        <p:txBody>
          <a:bodyPr>
            <a:normAutofit lnSpcReduction="10000"/>
          </a:bodyPr>
          <a:lstStyle/>
          <a:p>
            <a:r>
              <a:rPr lang="es-CL" dirty="0" smtClean="0"/>
              <a:t>En general, los métodos de separación por gravedad se agrupan en tres categorías principales : </a:t>
            </a:r>
          </a:p>
          <a:p>
            <a:pPr marL="514350" indent="-514350">
              <a:buAutoNum type="alphaLcParenR"/>
            </a:pPr>
            <a:r>
              <a:rPr lang="es-CL" b="1" i="1" dirty="0" smtClean="0"/>
              <a:t>            Separación por medios densos, </a:t>
            </a:r>
            <a:r>
              <a:rPr lang="es-CL" dirty="0" smtClean="0"/>
              <a:t>en el cual las partículas se sumergen en un baño que contiene un fluido de densidad intermedia, de tal manera que algunas partículas floten y otras se hundan; </a:t>
            </a:r>
          </a:p>
          <a:p>
            <a:pPr marL="514350" indent="-514350">
              <a:buAutoNum type="alphaLcParenR"/>
            </a:pPr>
            <a:r>
              <a:rPr lang="es-CL" dirty="0" smtClean="0"/>
              <a:t> </a:t>
            </a:r>
            <a:r>
              <a:rPr lang="es-CL" b="1" i="1" dirty="0" smtClean="0"/>
              <a:t>Separación por corrientes verticales, </a:t>
            </a:r>
            <a:r>
              <a:rPr lang="es-CL" dirty="0" smtClean="0"/>
              <a:t>en la cual se aprovechan las diferencias entre velocidades de sedimentación de las partículas pesadas y livianas, como es el caso del </a:t>
            </a:r>
            <a:r>
              <a:rPr lang="es-CL" dirty="0" err="1" smtClean="0"/>
              <a:t>jig</a:t>
            </a:r>
            <a:r>
              <a:rPr lang="es-CL" dirty="0" smtClean="0"/>
              <a:t>; y </a:t>
            </a:r>
          </a:p>
          <a:p>
            <a:pPr marL="514350" indent="-514350">
              <a:buAutoNum type="alphaLcParenR"/>
            </a:pPr>
            <a:r>
              <a:rPr lang="es-CL" dirty="0" smtClean="0"/>
              <a:t> </a:t>
            </a:r>
            <a:r>
              <a:rPr lang="es-CL" b="1" i="1" dirty="0" smtClean="0"/>
              <a:t>Separación en corrientes superficiales de agua o “clasificación en lámina delgada”, </a:t>
            </a:r>
            <a:r>
              <a:rPr lang="es-CL" dirty="0" smtClean="0"/>
              <a:t>como es el caso de las mesas concentradoras y los separadores de espiral</a:t>
            </a:r>
            <a:endParaRPr lang="es-CL"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533400" y="1785926"/>
            <a:ext cx="7854696" cy="4667410"/>
          </a:xfrm>
        </p:spPr>
        <p:txBody>
          <a:bodyPr>
            <a:normAutofit/>
          </a:bodyPr>
          <a:lstStyle/>
          <a:p>
            <a:r>
              <a:rPr lang="es-CL" dirty="0" smtClean="0"/>
              <a:t>Las aplicaciones de las mesas vibratorias se podrían resumir en lo siguiente: </a:t>
            </a:r>
          </a:p>
          <a:p>
            <a:r>
              <a:rPr lang="es-CL" dirty="0" smtClean="0"/>
              <a:t>•   Limpieza de carbón fino.</a:t>
            </a:r>
          </a:p>
          <a:p>
            <a:r>
              <a:rPr lang="es-CL" dirty="0" smtClean="0"/>
              <a:t>•	Tratamiento  de  óxidos  de  estaño  (casiterita),  tungsteno,  tantalio,  zirconio, cromo, minerales industriales y arenas, plomo, cinc.</a:t>
            </a:r>
          </a:p>
          <a:p>
            <a:r>
              <a:rPr lang="es-CL" dirty="0" smtClean="0"/>
              <a:t>•   Tratamiento de menas de oro libre y menas </a:t>
            </a:r>
            <a:r>
              <a:rPr lang="es-CL" dirty="0" err="1" smtClean="0"/>
              <a:t>aluvionares</a:t>
            </a:r>
            <a:r>
              <a:rPr lang="es-CL" dirty="0" smtClean="0"/>
              <a:t>.</a:t>
            </a:r>
          </a:p>
          <a:p>
            <a:r>
              <a:rPr lang="es-CL" dirty="0" smtClean="0"/>
              <a:t>•   Tratamiento de escorias y residuos.</a:t>
            </a:r>
          </a:p>
          <a:p>
            <a:endParaRPr lang="es-CL"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0" y="1142984"/>
            <a:ext cx="9144000" cy="5857916"/>
          </a:xfrm>
        </p:spPr>
        <p:txBody>
          <a:bodyPr>
            <a:noAutofit/>
          </a:bodyPr>
          <a:lstStyle/>
          <a:p>
            <a:r>
              <a:rPr lang="es-CL" sz="1600" b="1" dirty="0" smtClean="0"/>
              <a:t>Espirales</a:t>
            </a:r>
          </a:p>
          <a:p>
            <a:r>
              <a:rPr lang="es-CL" sz="2000" dirty="0" smtClean="0"/>
              <a:t>La  espiral  consiste  de  un  canal  helicoidal  cilíndrico  con  sección  transversal  </a:t>
            </a:r>
            <a:r>
              <a:rPr lang="es-CL" sz="2000" dirty="0" err="1" smtClean="0"/>
              <a:t>semi</a:t>
            </a:r>
            <a:r>
              <a:rPr lang="es-CL" sz="2000" dirty="0" smtClean="0"/>
              <a:t> circular modificada. En la parte superior existe una caja destinada a recibir la alimentación en forma de pulpa. A medida que ella se escurre, las partículas más pesadas se encuentran en una faja a lo largo del lado interno del flujo de la pulpa y son removidas por aberturas localizadas en la parte más baja de su sección transversal. Existen dos aberturas para cada vuelta de la espiral. Estas aberturas están provistas de un dispositivo que permite guiar los minerales pesados para obtener la separación deseada, a través de una regulación conveniente. Cada abertura es conectada a un tubo colector central, a través de mangueras de tal forma que se juntan los materiales recogidos en las diferentes aberturas en un único producto. En el extremo inferior del canal existe una caja destinada a recoger los minerales livianos que no son recogidos por las aberturas.</a:t>
            </a:r>
          </a:p>
          <a:p>
            <a:r>
              <a:rPr lang="es-CL" sz="2000" dirty="0" smtClean="0"/>
              <a:t>canal donde será removida por las aberturas </a:t>
            </a:r>
          </a:p>
          <a:p>
            <a:r>
              <a:rPr lang="es-CL" sz="2000" dirty="0" smtClean="0"/>
              <a:t> </a:t>
            </a:r>
          </a:p>
          <a:p>
            <a:endParaRPr lang="es-CL" sz="1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533400" y="1285860"/>
            <a:ext cx="7854696" cy="5357850"/>
          </a:xfrm>
        </p:spPr>
        <p:txBody>
          <a:bodyPr>
            <a:normAutofit fontScale="77500" lnSpcReduction="20000"/>
          </a:bodyPr>
          <a:lstStyle/>
          <a:p>
            <a:r>
              <a:rPr lang="es-CL" sz="2800" dirty="0" smtClean="0"/>
              <a:t>El principio  de  funcionamiento  de  la  espiral  es  una  combinación  de escurrimiento laminar y acción centrífuga. Una vez en la espiral, los minerales comienzan inmediatamente a depositarse de acuerdo a sus tamaños, forma y densidades. Partículas de mayor peso específico se depositan casi inmediatamente. Una vez en contacto con la superficie del canal o próximo de ella, estas partículas son aprisionadas por una película de fluido adherente a la superficie. Esta película se mueve con velocidad mucho menor que el resto de la corriente fluida que contiene los minerales livianos y pequeños que no se depositaron. Como resultado, la pulpa se divide en dos partes distintas: la película fluida conteniendo los minerales predominantemente gruesos y pesados y el resto de la corriente, conteniendo los minerales pequeños y livianos y casi toda el agua introducida con la pulpa. La película fluida prácticamente no tendrá su trayectoria influenciada por la acción centrífuga y se moverá lentamente para el interior del canal donde será removida por las aberturas</a:t>
            </a:r>
            <a:endParaRPr lang="es-CL"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395536" y="1772816"/>
            <a:ext cx="7854696" cy="3784384"/>
          </a:xfrm>
        </p:spPr>
        <p:txBody>
          <a:bodyPr>
            <a:normAutofit/>
          </a:bodyPr>
          <a:lstStyle/>
          <a:p>
            <a:r>
              <a:rPr lang="es-CL" dirty="0" smtClean="0"/>
              <a:t>La concentración en espirales ocurre rápidamente. Una vez introducida la pulpa, posteriormente en las dos primeras vueltas se puede retirar un concentrado puro. El material recogido por las aberturas de las últimas vueltas puede ser retirado separadamente, pasando en este caso a constituir un producto medio.</a:t>
            </a:r>
          </a:p>
          <a:p>
            <a:r>
              <a:rPr lang="es-CL" dirty="0" smtClean="0"/>
              <a:t> </a:t>
            </a:r>
          </a:p>
          <a:p>
            <a:endParaRPr lang="es-CL"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p:txBody>
          <a:bodyPr/>
          <a:lstStyle/>
          <a:p>
            <a:endParaRPr lang="es-CL" dirty="0"/>
          </a:p>
        </p:txBody>
      </p:sp>
      <p:pic>
        <p:nvPicPr>
          <p:cNvPr id="5122" name="Picture 2"/>
          <p:cNvPicPr>
            <a:picLocks noChangeAspect="1" noChangeArrowheads="1"/>
          </p:cNvPicPr>
          <p:nvPr/>
        </p:nvPicPr>
        <p:blipFill>
          <a:blip r:embed="rId2"/>
          <a:srcRect/>
          <a:stretch>
            <a:fillRect/>
          </a:stretch>
        </p:blipFill>
        <p:spPr bwMode="auto">
          <a:xfrm>
            <a:off x="1285852" y="1571612"/>
            <a:ext cx="5715040" cy="4786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85786" y="214290"/>
            <a:ext cx="7851648" cy="71438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857224" y="1142984"/>
            <a:ext cx="7530872" cy="3838152"/>
          </a:xfrm>
        </p:spPr>
        <p:txBody>
          <a:bodyPr/>
          <a:lstStyle/>
          <a:p>
            <a:r>
              <a:rPr lang="es-CL" dirty="0" smtClean="0"/>
              <a:t>Sección transversal de una espiral mostrando la posición del concentrado, productos medios y relave.</a:t>
            </a:r>
          </a:p>
          <a:p>
            <a:r>
              <a:rPr lang="es-CL" dirty="0" smtClean="0"/>
              <a:t> </a:t>
            </a:r>
          </a:p>
          <a:p>
            <a:endParaRPr lang="es-CL" dirty="0"/>
          </a:p>
        </p:txBody>
      </p:sp>
      <p:pic>
        <p:nvPicPr>
          <p:cNvPr id="6146" name="Picture 2"/>
          <p:cNvPicPr>
            <a:picLocks noChangeAspect="1" noChangeArrowheads="1"/>
          </p:cNvPicPr>
          <p:nvPr/>
        </p:nvPicPr>
        <p:blipFill>
          <a:blip r:embed="rId2"/>
          <a:srcRect/>
          <a:stretch>
            <a:fillRect/>
          </a:stretch>
        </p:blipFill>
        <p:spPr bwMode="auto">
          <a:xfrm>
            <a:off x="642910" y="2357430"/>
            <a:ext cx="8143932" cy="41434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533400" y="1285860"/>
            <a:ext cx="7854696" cy="5572140"/>
          </a:xfrm>
        </p:spPr>
        <p:txBody>
          <a:bodyPr>
            <a:normAutofit fontScale="77500" lnSpcReduction="20000"/>
          </a:bodyPr>
          <a:lstStyle/>
          <a:p>
            <a:r>
              <a:rPr lang="es-CL" dirty="0" smtClean="0"/>
              <a:t>Las aplicaciones de las espirales serían las siguientes: </a:t>
            </a:r>
          </a:p>
          <a:p>
            <a:r>
              <a:rPr lang="es-CL" dirty="0" smtClean="0"/>
              <a:t>Producción de un concentrado y un relave en una etapa solamente.</a:t>
            </a:r>
          </a:p>
          <a:p>
            <a:r>
              <a:rPr lang="es-CL" dirty="0" smtClean="0"/>
              <a:t>   Producción de un concentrado final y el relave se trata en otro proceso.</a:t>
            </a:r>
          </a:p>
          <a:p>
            <a:r>
              <a:rPr lang="es-CL" dirty="0" smtClean="0"/>
              <a:t>	Producción de un concentrado “</a:t>
            </a:r>
            <a:r>
              <a:rPr lang="es-CL" dirty="0" err="1" smtClean="0"/>
              <a:t>bulk</a:t>
            </a:r>
            <a:r>
              <a:rPr lang="es-CL" dirty="0" smtClean="0"/>
              <a:t>” de varios minerales pesados (la separación se realiza por otro proceso) y un relave final.</a:t>
            </a:r>
          </a:p>
          <a:p>
            <a:r>
              <a:rPr lang="es-CL" dirty="0" smtClean="0"/>
              <a:t>  Tratamiento del material “</a:t>
            </a:r>
            <a:r>
              <a:rPr lang="es-CL" dirty="0" err="1" smtClean="0"/>
              <a:t>scavenger</a:t>
            </a:r>
            <a:r>
              <a:rPr lang="es-CL" dirty="0" smtClean="0"/>
              <a:t>” de otro proceso.</a:t>
            </a:r>
          </a:p>
          <a:p>
            <a:r>
              <a:rPr lang="es-CL" dirty="0" smtClean="0"/>
              <a:t>	En  un  circuito  cerrado  de  molienda,  recuperando  los  minerales  pesados  y liberados. </a:t>
            </a:r>
          </a:p>
          <a:p>
            <a:r>
              <a:rPr lang="es-CL" dirty="0" smtClean="0"/>
              <a:t>En cuanto a las menas y minerales que se pueden tratar mediante concentración en espirales, se pueden mencionar los siguientes:</a:t>
            </a:r>
            <a:br>
              <a:rPr lang="es-CL" dirty="0" smtClean="0"/>
            </a:br>
            <a:r>
              <a:rPr lang="es-CL" dirty="0" smtClean="0"/>
              <a:t>Menas de hierro.</a:t>
            </a:r>
          </a:p>
          <a:p>
            <a:r>
              <a:rPr lang="es-CL" dirty="0" smtClean="0"/>
              <a:t>   Minerales de arenas de playa.</a:t>
            </a:r>
          </a:p>
          <a:p>
            <a:r>
              <a:rPr lang="es-CL" dirty="0" smtClean="0"/>
              <a:t>Oro y plata</a:t>
            </a:r>
          </a:p>
          <a:p>
            <a:r>
              <a:rPr lang="es-CL" dirty="0" smtClean="0"/>
              <a:t>   Cromita, tantalita, </a:t>
            </a:r>
            <a:r>
              <a:rPr lang="es-CL" dirty="0" err="1" smtClean="0"/>
              <a:t>scheelita</a:t>
            </a:r>
            <a:r>
              <a:rPr lang="es-CL" dirty="0" smtClean="0"/>
              <a:t>, barita, casiterita.</a:t>
            </a:r>
          </a:p>
          <a:p>
            <a:r>
              <a:rPr lang="es-CL" dirty="0" smtClean="0"/>
              <a:t>Minerales de plomo y cinc</a:t>
            </a:r>
          </a:p>
          <a:p>
            <a:r>
              <a:rPr lang="es-CL" dirty="0" smtClean="0"/>
              <a:t>Carbón</a:t>
            </a:r>
          </a:p>
          <a:p>
            <a:endParaRPr lang="es-CL"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533400" y="1214422"/>
            <a:ext cx="7854696" cy="5357850"/>
          </a:xfrm>
        </p:spPr>
        <p:txBody>
          <a:bodyPr>
            <a:normAutofit fontScale="77500" lnSpcReduction="20000"/>
          </a:bodyPr>
          <a:lstStyle/>
          <a:p>
            <a:r>
              <a:rPr lang="es-CL" b="1" dirty="0" err="1" smtClean="0"/>
              <a:t>Vanners</a:t>
            </a:r>
            <a:r>
              <a:rPr lang="es-CL" dirty="0" smtClean="0"/>
              <a:t> </a:t>
            </a:r>
          </a:p>
          <a:p>
            <a:r>
              <a:rPr lang="es-CL" dirty="0" smtClean="0"/>
              <a:t> </a:t>
            </a:r>
          </a:p>
          <a:p>
            <a:r>
              <a:rPr lang="es-CL" dirty="0" smtClean="0"/>
              <a:t>Los </a:t>
            </a:r>
            <a:r>
              <a:rPr lang="es-CL" dirty="0" err="1" smtClean="0"/>
              <a:t>vanners</a:t>
            </a:r>
            <a:r>
              <a:rPr lang="es-CL" dirty="0" smtClean="0"/>
              <a:t> son concentradores gravitacionales en húmedo que trabajan en régimen de escurrimiento laminar.</a:t>
            </a:r>
          </a:p>
          <a:p>
            <a:r>
              <a:rPr lang="es-CL" dirty="0" smtClean="0"/>
              <a:t> </a:t>
            </a:r>
          </a:p>
          <a:p>
            <a:r>
              <a:rPr lang="es-CL" dirty="0" smtClean="0"/>
              <a:t>Consisten de una correa sin fin, ligeramente inclinada en relación a la horizontal, y que recibe movimientos oscilatorios en el plano de la correa destinados a estratificar la pulpa.  Esta  agitación  auxilia  la  sedimentación  de  los  minerales  de  mayor  peso específico para las capas inferiores próximas de la correa y aún ayuda a expulsar los minerales livianos para las capas superiores del flujo de la pulpa. Un movimiento lento </a:t>
            </a:r>
            <a:r>
              <a:rPr lang="es-CL" dirty="0" err="1" smtClean="0"/>
              <a:t>contínuo</a:t>
            </a:r>
            <a:r>
              <a:rPr lang="es-CL" dirty="0" smtClean="0"/>
              <a:t> de la correa para arriba, arrastra los minerales pesados en el sentido contrario de la corriente que contiene los minerales livianos en suspensión, de modo que se separen. Los minerales livianos son descargados en una canaleta , mientras que los minerales pesados continúan adheridos a la correa hasta que ella se introduce en un tanque que los recoge mediante un chorro de agua.</a:t>
            </a:r>
          </a:p>
          <a:p>
            <a:r>
              <a:rPr lang="es-CL" dirty="0" smtClean="0"/>
              <a:t>Actualmente, los </a:t>
            </a:r>
            <a:r>
              <a:rPr lang="es-CL" dirty="0" err="1" smtClean="0"/>
              <a:t>vanners</a:t>
            </a:r>
            <a:r>
              <a:rPr lang="es-CL" dirty="0" smtClean="0"/>
              <a:t> son equipos que están prácticamente en desuso.</a:t>
            </a:r>
          </a:p>
          <a:p>
            <a:endParaRPr lang="es-CL" dirty="0" smtClean="0"/>
          </a:p>
          <a:p>
            <a:endParaRPr lang="es-CL"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533400" y="1142984"/>
            <a:ext cx="7854696" cy="3838152"/>
          </a:xfrm>
        </p:spPr>
        <p:txBody>
          <a:bodyPr>
            <a:normAutofit lnSpcReduction="10000"/>
          </a:bodyPr>
          <a:lstStyle/>
          <a:p>
            <a:r>
              <a:rPr lang="es-CL" b="1" dirty="0" smtClean="0"/>
              <a:t>Escurrimiento en Canaletas</a:t>
            </a:r>
          </a:p>
          <a:p>
            <a:r>
              <a:rPr lang="es-CL" dirty="0" smtClean="0"/>
              <a:t>El escurrimiento en canaletas se caracteriza por la existencia de una masa de partículas minerales  en suspensión o arrastrada por una corriente de agua a lo largo de una canaleta, que está sujeta a fuerzas gravitacionales y de presión de la corriente, llevando a una estratificación por densidad</a:t>
            </a:r>
          </a:p>
          <a:p>
            <a:r>
              <a:rPr lang="es-CL" dirty="0" smtClean="0"/>
              <a:t> </a:t>
            </a:r>
          </a:p>
          <a:p>
            <a:r>
              <a:rPr lang="es-CL" dirty="0" smtClean="0"/>
              <a:t> </a:t>
            </a:r>
          </a:p>
          <a:p>
            <a:endParaRPr lang="es-CL"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8431088" cy="1071570"/>
          </a:xfrm>
        </p:spPr>
        <p:txBody>
          <a:bodyPr>
            <a:normAutofit fontScale="90000"/>
          </a:bodyPr>
          <a:lstStyle/>
          <a:p>
            <a:r>
              <a:rPr lang="es-CL" dirty="0" smtClean="0"/>
              <a:t>Canaletas trabajando en un río</a:t>
            </a:r>
            <a:endParaRPr lang="es-CL" dirty="0"/>
          </a:p>
        </p:txBody>
      </p:sp>
      <p:sp>
        <p:nvSpPr>
          <p:cNvPr id="3" name="2 Subtítulo"/>
          <p:cNvSpPr>
            <a:spLocks noGrp="1"/>
          </p:cNvSpPr>
          <p:nvPr>
            <p:ph type="subTitle" idx="1"/>
          </p:nvPr>
        </p:nvSpPr>
        <p:spPr>
          <a:xfrm>
            <a:off x="539552" y="809291"/>
            <a:ext cx="7854696" cy="3838152"/>
          </a:xfrm>
        </p:spPr>
        <p:txBody>
          <a:bodyPr>
            <a:normAutofit/>
          </a:bodyPr>
          <a:lstStyle/>
          <a:p>
            <a:r>
              <a:rPr lang="es-CL" dirty="0" smtClean="0"/>
              <a:t> </a:t>
            </a:r>
          </a:p>
          <a:p>
            <a:r>
              <a:rPr lang="es-CL" dirty="0" smtClean="0"/>
              <a:t> </a:t>
            </a:r>
          </a:p>
          <a:p>
            <a:endParaRPr lang="es-C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56792"/>
            <a:ext cx="4176464"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556792"/>
            <a:ext cx="3240360"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073063"/>
            <a:ext cx="2592288" cy="2684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5013176"/>
            <a:ext cx="2448272" cy="1489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4851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0" y="1142984"/>
            <a:ext cx="8388096" cy="5500726"/>
          </a:xfrm>
        </p:spPr>
        <p:txBody>
          <a:bodyPr>
            <a:normAutofit/>
          </a:bodyPr>
          <a:lstStyle/>
          <a:p>
            <a:r>
              <a:rPr lang="es-CL" dirty="0" smtClean="0"/>
              <a:t>Cuanto más pequeñas son las partículas, más fuertes son, con relación a la gravedad, las fuerzas hidráulicas y de viscosidad, por lo cual el rendimiento de la separación por gravedad decrece bruscamente en los intervalos de tamaño    fino    </a:t>
            </a:r>
          </a:p>
          <a:p>
            <a:r>
              <a:rPr lang="es-CL" dirty="0" smtClean="0"/>
              <a:t>Para superar estos problemas en los últimos años se han desarrollado equipos de concentración basados en la fuerza centrífuga, los cuales permiten que la separación de las partículas finas tenga lugar en un campo de concentración de varias G. Entre estos equipos centrífugos se destacan los concentradores </a:t>
            </a:r>
            <a:r>
              <a:rPr lang="es-CL" dirty="0" err="1" smtClean="0"/>
              <a:t>Knelson</a:t>
            </a:r>
            <a:r>
              <a:rPr lang="es-CL" dirty="0" smtClean="0"/>
              <a:t>, </a:t>
            </a:r>
            <a:r>
              <a:rPr lang="es-CL" dirty="0" err="1" smtClean="0"/>
              <a:t>Falcon</a:t>
            </a:r>
            <a:r>
              <a:rPr lang="es-CL" dirty="0" smtClean="0"/>
              <a:t>, el </a:t>
            </a:r>
            <a:r>
              <a:rPr lang="es-CL" dirty="0" err="1" smtClean="0"/>
              <a:t>jig</a:t>
            </a:r>
            <a:r>
              <a:rPr lang="es-CL" dirty="0" smtClean="0"/>
              <a:t> centrífugo </a:t>
            </a:r>
            <a:r>
              <a:rPr lang="es-CL" dirty="0" err="1" smtClean="0"/>
              <a:t>Kelsey</a:t>
            </a:r>
            <a:r>
              <a:rPr lang="es-CL" dirty="0" smtClean="0"/>
              <a:t> y el concentrador </a:t>
            </a:r>
            <a:r>
              <a:rPr lang="es-CL" dirty="0" err="1" smtClean="0"/>
              <a:t>Multi-Gravity</a:t>
            </a:r>
            <a:r>
              <a:rPr lang="es-CL" dirty="0" smtClean="0"/>
              <a:t> </a:t>
            </a:r>
            <a:r>
              <a:rPr lang="es-CL" dirty="0" err="1" smtClean="0"/>
              <a:t>Separator</a:t>
            </a:r>
            <a:r>
              <a:rPr lang="es-CL" dirty="0" smtClean="0"/>
              <a:t> (MGS).</a:t>
            </a:r>
          </a:p>
          <a:p>
            <a:endParaRPr lang="es-CL"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533400" y="1357298"/>
            <a:ext cx="7854696" cy="4857784"/>
          </a:xfrm>
        </p:spPr>
        <p:txBody>
          <a:bodyPr>
            <a:normAutofit fontScale="92500" lnSpcReduction="20000"/>
          </a:bodyPr>
          <a:lstStyle/>
          <a:p>
            <a:r>
              <a:rPr lang="es-CL" b="1" dirty="0" smtClean="0"/>
              <a:t>Canaletas simples</a:t>
            </a:r>
            <a:r>
              <a:rPr lang="es-CL" dirty="0" smtClean="0"/>
              <a:t>  </a:t>
            </a:r>
          </a:p>
          <a:p>
            <a:r>
              <a:rPr lang="es-CL" dirty="0" smtClean="0"/>
              <a:t>Las canaletas (“</a:t>
            </a:r>
            <a:r>
              <a:rPr lang="es-CL" dirty="0" err="1" smtClean="0"/>
              <a:t>sluices</a:t>
            </a:r>
            <a:r>
              <a:rPr lang="es-CL" dirty="0" smtClean="0"/>
              <a:t>”) son posiblemente los aparatos concentradores más primitivos que se conocen. Son usados principalmente para el tratamiento de menas </a:t>
            </a:r>
            <a:r>
              <a:rPr lang="es-CL" dirty="0" err="1" smtClean="0"/>
              <a:t>aluvionares</a:t>
            </a:r>
            <a:r>
              <a:rPr lang="es-CL" dirty="0" smtClean="0"/>
              <a:t> en los cuales el mineral valioso se encuentra libre en granulometría fina y la diferencia de su peso específico en relación al de los minerales de la ganga es grande. Su aplicación principal es en la concentración del oro, platino y casiterita</a:t>
            </a:r>
          </a:p>
          <a:p>
            <a:r>
              <a:rPr lang="es-CL" dirty="0" smtClean="0"/>
              <a:t>La operación de las canaletas es intermitente. La alimentación se realiza por la parte superior y dura el tiempo necesario para saturar la canaleta. Posteriormente los “</a:t>
            </a:r>
            <a:r>
              <a:rPr lang="es-CL" dirty="0" err="1" smtClean="0"/>
              <a:t>riffles</a:t>
            </a:r>
            <a:r>
              <a:rPr lang="es-CL" dirty="0" smtClean="0"/>
              <a:t>” son desmontados y el material pesado es recogido. En el caso del oro, este material aún puede ser enriquecido en bateas</a:t>
            </a:r>
            <a:endParaRPr lang="es-CL"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533400" y="1285860"/>
            <a:ext cx="7854696" cy="5143536"/>
          </a:xfrm>
        </p:spPr>
        <p:txBody>
          <a:bodyPr>
            <a:normAutofit fontScale="85000" lnSpcReduction="10000"/>
          </a:bodyPr>
          <a:lstStyle/>
          <a:p>
            <a:r>
              <a:rPr lang="es-CL" b="1" dirty="0" smtClean="0"/>
              <a:t>. Canaletas estranguladas</a:t>
            </a:r>
            <a:r>
              <a:rPr lang="es-CL" dirty="0" smtClean="0"/>
              <a:t> </a:t>
            </a:r>
          </a:p>
          <a:p>
            <a:r>
              <a:rPr lang="es-CL" dirty="0" smtClean="0"/>
              <a:t>La canaleta estrangulada (“</a:t>
            </a:r>
            <a:r>
              <a:rPr lang="es-CL" dirty="0" err="1" smtClean="0"/>
              <a:t>pinched</a:t>
            </a:r>
            <a:r>
              <a:rPr lang="es-CL" dirty="0" smtClean="0"/>
              <a:t> </a:t>
            </a:r>
            <a:r>
              <a:rPr lang="es-CL" dirty="0" err="1" smtClean="0"/>
              <a:t>sluices</a:t>
            </a:r>
            <a:r>
              <a:rPr lang="es-CL" dirty="0" smtClean="0"/>
              <a:t>”) es una pequeña canaleta de paredes convergentes. En su forma elemental posee 2 a 3 pies de largo, estrechándose de 9 pulgadas de ancho en la parte superior, hasta 1 pulgada en la descarga. La alimentación se realiza en la parte superior con pulpa que contiene 50 a 55 % de sólidos y se estratifica a medida que desciende por la canaleta. En el extremo de la descarga existe una placa formando un pequeño ángulo con la canaleta, que tiene como finalidad hacer que  la  pulpa  se  desparrame  antes  de  alcanzar  los  cortadores.  Estos  cortadores interceptan el flujo fuera de la canaleta y lo dividen en los productos: concentrado, medios y relave.</a:t>
            </a:r>
          </a:p>
          <a:p>
            <a:r>
              <a:rPr lang="es-CL" dirty="0" smtClean="0"/>
              <a:t>Las canaletas estranguladas son construidas de metal liviano y revestidas en goma para soportar el desgaste. Son aparatos simples, baratos, livianos y ocupan poco espacio.</a:t>
            </a:r>
          </a:p>
          <a:p>
            <a:r>
              <a:rPr lang="es-CL" dirty="0" smtClean="0"/>
              <a:t> </a:t>
            </a:r>
          </a:p>
          <a:p>
            <a:endParaRPr lang="es-CL" dirty="0" smtClean="0"/>
          </a:p>
          <a:p>
            <a:endParaRPr lang="es-CL"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0"/>
            <a:ext cx="7851648" cy="714356"/>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642910" y="857232"/>
            <a:ext cx="7745186" cy="4123904"/>
          </a:xfrm>
        </p:spPr>
        <p:txBody>
          <a:bodyPr/>
          <a:lstStyle/>
          <a:p>
            <a:r>
              <a:rPr lang="es-CL" dirty="0" smtClean="0"/>
              <a:t> Esquema de la distribución de flujos en el cono </a:t>
            </a:r>
            <a:r>
              <a:rPr lang="es-CL" dirty="0" err="1" smtClean="0"/>
              <a:t>Reichert</a:t>
            </a:r>
            <a:r>
              <a:rPr lang="es-CL" dirty="0" smtClean="0"/>
              <a:t>, mostrándose además el tratamiento del concentrado en canaleta.</a:t>
            </a:r>
          </a:p>
          <a:p>
            <a:endParaRPr lang="es-CL" dirty="0"/>
          </a:p>
        </p:txBody>
      </p:sp>
      <p:pic>
        <p:nvPicPr>
          <p:cNvPr id="7170" name="Picture 2"/>
          <p:cNvPicPr>
            <a:picLocks noChangeAspect="1" noChangeArrowheads="1"/>
          </p:cNvPicPr>
          <p:nvPr/>
        </p:nvPicPr>
        <p:blipFill>
          <a:blip r:embed="rId2"/>
          <a:srcRect/>
          <a:stretch>
            <a:fillRect/>
          </a:stretch>
        </p:blipFill>
        <p:spPr bwMode="auto">
          <a:xfrm>
            <a:off x="214282" y="2000240"/>
            <a:ext cx="8929718" cy="485776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533400" y="1500174"/>
            <a:ext cx="7854696" cy="5143536"/>
          </a:xfrm>
        </p:spPr>
        <p:txBody>
          <a:bodyPr>
            <a:normAutofit fontScale="92500" lnSpcReduction="20000"/>
          </a:bodyPr>
          <a:lstStyle/>
          <a:p>
            <a:r>
              <a:rPr lang="es-CL" b="1" dirty="0" smtClean="0"/>
              <a:t>CONCENTRADORES CENTRÍFUGOS</a:t>
            </a:r>
            <a:r>
              <a:rPr lang="es-CL" dirty="0" smtClean="0"/>
              <a:t> </a:t>
            </a:r>
          </a:p>
          <a:p>
            <a:r>
              <a:rPr lang="es-CL" dirty="0" smtClean="0"/>
              <a:t> </a:t>
            </a:r>
          </a:p>
          <a:p>
            <a:r>
              <a:rPr lang="es-CL" dirty="0" smtClean="0"/>
              <a:t>El uso de la fuerza centrífuga para aumentar la velocidad de sedimentación de partículas ha sido aplicada con éxito desde hace muchos años para la clasificación (centrífuga de sedimentación e </a:t>
            </a:r>
            <a:r>
              <a:rPr lang="es-CL" dirty="0" err="1" smtClean="0"/>
              <a:t>hidrociclón</a:t>
            </a:r>
            <a:r>
              <a:rPr lang="es-CL" dirty="0" smtClean="0"/>
              <a:t>) y filtrado (centrífuga de filtración). </a:t>
            </a:r>
          </a:p>
          <a:p>
            <a:r>
              <a:rPr lang="es-CL" dirty="0" smtClean="0"/>
              <a:t>El  uso  de  la  fuerza  centrífuga  para  mejorar  la  eficiencia  de  la  concentración gravitacional de finos sería, de modo análogo, teóricamente posible, y fue motivada por la pérdida elevada de valores minerales asociados a las fracciones finas. La operación de los  concentradores  centrífugos  se  basa  en  el  principio  de  aumentar  el  efecto gravitacional con el propósito de conseguir una mayor eficiencia en la recuperación de las partículas finas.</a:t>
            </a:r>
          </a:p>
          <a:p>
            <a:r>
              <a:rPr lang="es-CL" dirty="0" smtClean="0"/>
              <a:t> </a:t>
            </a:r>
          </a:p>
          <a:p>
            <a:endParaRPr lang="es-CL"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533400" y="1357298"/>
            <a:ext cx="7854696" cy="5500702"/>
          </a:xfrm>
        </p:spPr>
        <p:txBody>
          <a:bodyPr>
            <a:normAutofit/>
          </a:bodyPr>
          <a:lstStyle/>
          <a:p>
            <a:r>
              <a:rPr lang="es-CL" dirty="0" smtClean="0"/>
              <a:t>La utilización de concentradores centrífugos para el beneficio de menas auríferas fue una novedad tecnológica introducida en la década del 80 en el Occidente. Fueron empleados inicialmente con menas </a:t>
            </a:r>
            <a:r>
              <a:rPr lang="es-CL" dirty="0" err="1" smtClean="0"/>
              <a:t>aluvionares</a:t>
            </a:r>
            <a:r>
              <a:rPr lang="es-CL" dirty="0" smtClean="0"/>
              <a:t>, posteriormente tuvieron su aplicación extendida a menas primarias.</a:t>
            </a:r>
            <a:endParaRPr lang="es-CL"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533400" y="1428736"/>
            <a:ext cx="7854696" cy="5143536"/>
          </a:xfrm>
        </p:spPr>
        <p:txBody>
          <a:bodyPr>
            <a:normAutofit fontScale="77500" lnSpcReduction="20000"/>
          </a:bodyPr>
          <a:lstStyle/>
          <a:p>
            <a:r>
              <a:rPr lang="es-CL" dirty="0" smtClean="0"/>
              <a:t>La versatilidad de los concentradores centrífugos incluye:</a:t>
            </a:r>
          </a:p>
          <a:p>
            <a:r>
              <a:rPr lang="es-CL" dirty="0" smtClean="0"/>
              <a:t> </a:t>
            </a:r>
          </a:p>
          <a:p>
            <a:r>
              <a:rPr lang="es-CL" dirty="0" smtClean="0"/>
              <a:t>•   Modelos de capacidad variable.</a:t>
            </a:r>
          </a:p>
          <a:p>
            <a:r>
              <a:rPr lang="es-CL" dirty="0" smtClean="0"/>
              <a:t>•   Porcentaje de sólidos en peso de la alimentación que varía de 20% a 40%.</a:t>
            </a:r>
          </a:p>
          <a:p>
            <a:r>
              <a:rPr lang="es-CL" dirty="0" smtClean="0"/>
              <a:t>•	Mayor posibilidad de recuperación de finos, si se comparan con equipamientos convencionales de concentración gravitacional.</a:t>
            </a:r>
          </a:p>
          <a:p>
            <a:r>
              <a:rPr lang="es-CL" dirty="0" smtClean="0"/>
              <a:t>•   Tienen un costo relativamente bajo de operación y de mantención.</a:t>
            </a:r>
          </a:p>
          <a:p>
            <a:r>
              <a:rPr lang="es-CL" dirty="0" smtClean="0"/>
              <a:t> </a:t>
            </a:r>
          </a:p>
          <a:p>
            <a:r>
              <a:rPr lang="es-CL" dirty="0" smtClean="0"/>
              <a:t>Estas características asociadas al costo relativamente bajo de la operación y de la mantención, pueden explicar la larga diseminación de ese tipo de concentradores en la industria minera a nivel mundial. Merecen destaque los concentradores centrífugos </a:t>
            </a:r>
            <a:r>
              <a:rPr lang="es-CL" dirty="0" err="1" smtClean="0"/>
              <a:t>Knelson</a:t>
            </a:r>
            <a:r>
              <a:rPr lang="es-CL" dirty="0" smtClean="0"/>
              <a:t>, </a:t>
            </a:r>
            <a:r>
              <a:rPr lang="es-CL" dirty="0" err="1" smtClean="0"/>
              <a:t>Falcon</a:t>
            </a:r>
            <a:r>
              <a:rPr lang="es-CL" dirty="0" smtClean="0"/>
              <a:t>, el </a:t>
            </a:r>
            <a:r>
              <a:rPr lang="es-CL" dirty="0" err="1" smtClean="0"/>
              <a:t>jig</a:t>
            </a:r>
            <a:r>
              <a:rPr lang="es-CL" dirty="0" smtClean="0"/>
              <a:t> centrífugo </a:t>
            </a:r>
            <a:r>
              <a:rPr lang="es-CL" dirty="0" err="1" smtClean="0"/>
              <a:t>Kelsey</a:t>
            </a:r>
            <a:r>
              <a:rPr lang="es-CL" dirty="0" smtClean="0"/>
              <a:t> y el concentrador </a:t>
            </a:r>
            <a:r>
              <a:rPr lang="es-CL" dirty="0" err="1" smtClean="0"/>
              <a:t>Multi-Gravity</a:t>
            </a:r>
            <a:r>
              <a:rPr lang="es-CL" dirty="0" smtClean="0"/>
              <a:t> </a:t>
            </a:r>
            <a:r>
              <a:rPr lang="es-CL" dirty="0" err="1" smtClean="0"/>
              <a:t>Separator</a:t>
            </a:r>
            <a:r>
              <a:rPr lang="es-CL" dirty="0" smtClean="0"/>
              <a:t>.</a:t>
            </a:r>
          </a:p>
          <a:p>
            <a:r>
              <a:rPr lang="es-CL" dirty="0" smtClean="0"/>
              <a:t> </a:t>
            </a:r>
          </a:p>
          <a:p>
            <a:endParaRPr lang="es-CL"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533400" y="1357298"/>
            <a:ext cx="7854696" cy="5214974"/>
          </a:xfrm>
        </p:spPr>
        <p:txBody>
          <a:bodyPr>
            <a:normAutofit fontScale="77500" lnSpcReduction="20000"/>
          </a:bodyPr>
          <a:lstStyle/>
          <a:p>
            <a:r>
              <a:rPr lang="es-CL" b="1" dirty="0" smtClean="0"/>
              <a:t>Aplicaciones en Oro de los Concentradores Centrífugos</a:t>
            </a:r>
            <a:r>
              <a:rPr lang="es-CL" dirty="0" smtClean="0"/>
              <a:t> </a:t>
            </a:r>
          </a:p>
          <a:p>
            <a:r>
              <a:rPr lang="es-CL" dirty="0" smtClean="0"/>
              <a:t>Dependiendo de las características en que se presente el oro, los concentradores centrífugos se utilizan en las siguientes situaciones:</a:t>
            </a:r>
          </a:p>
          <a:p>
            <a:r>
              <a:rPr lang="es-CL" dirty="0" smtClean="0"/>
              <a:t> </a:t>
            </a:r>
          </a:p>
          <a:p>
            <a:r>
              <a:rPr lang="es-CL" dirty="0" smtClean="0"/>
              <a:t>•   Cuando los muestreos de un depósito aluvial indican presencia de oro libre.</a:t>
            </a:r>
          </a:p>
          <a:p>
            <a:r>
              <a:rPr lang="es-CL" dirty="0" smtClean="0"/>
              <a:t>•	Cuando las pruebas metalúrgicas han confirmado la presencia de oro libre en circuitos de roca dura.</a:t>
            </a:r>
          </a:p>
          <a:p>
            <a:r>
              <a:rPr lang="es-CL" dirty="0" smtClean="0"/>
              <a:t/>
            </a:r>
            <a:br>
              <a:rPr lang="es-CL" dirty="0" smtClean="0"/>
            </a:br>
            <a:r>
              <a:rPr lang="es-CL" dirty="0" smtClean="0"/>
              <a:t>•	Cuando se ha detectado la presencia de oro en las colas de los procesos de molienda.</a:t>
            </a:r>
          </a:p>
          <a:p>
            <a:r>
              <a:rPr lang="es-CL" dirty="0" smtClean="0"/>
              <a:t>•   Cuando se ha detectado una alta cantidad de oro en la carga circulante.</a:t>
            </a:r>
          </a:p>
          <a:p>
            <a:r>
              <a:rPr lang="es-CL" dirty="0" smtClean="0"/>
              <a:t>Un concentrador centrífugo no debe usarse para recuperar oro en los siguientes casos: si el oro es refractario; si el oro está encapsulado; si el oro no se encuentra en su estado libre (a menos que la gravedad específica global de la partícula que contiene el oro es alta en relación a la ganga).</a:t>
            </a:r>
          </a:p>
          <a:p>
            <a:r>
              <a:rPr lang="es-CL" dirty="0" smtClean="0"/>
              <a:t> </a:t>
            </a:r>
          </a:p>
          <a:p>
            <a:endParaRPr lang="es-CL" dirty="0" smtClean="0"/>
          </a:p>
          <a:p>
            <a:endParaRPr lang="es-CL"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533400" y="1214422"/>
            <a:ext cx="7854696" cy="5643578"/>
          </a:xfrm>
        </p:spPr>
        <p:txBody>
          <a:bodyPr>
            <a:normAutofit fontScale="92500"/>
          </a:bodyPr>
          <a:lstStyle/>
          <a:p>
            <a:r>
              <a:rPr lang="es-CL" dirty="0" smtClean="0"/>
              <a:t>En relación a los circuitos de concentración de oro, los concentradores centrífugos se aplican en los siguientes casos: </a:t>
            </a:r>
          </a:p>
          <a:p>
            <a:r>
              <a:rPr lang="es-CL" dirty="0" smtClean="0"/>
              <a:t>•   En el tratamiento de un placer con oro aluvial.</a:t>
            </a:r>
          </a:p>
          <a:p>
            <a:r>
              <a:rPr lang="es-CL" dirty="0" smtClean="0"/>
              <a:t>•   En un circuito primario de molienda de roca dura.</a:t>
            </a:r>
          </a:p>
          <a:p>
            <a:r>
              <a:rPr lang="es-CL" dirty="0" smtClean="0"/>
              <a:t>•	En  la  recuperación  de  oro  como  subproducto  en  circuitos  de  molienda  de minerales metálicos.</a:t>
            </a:r>
          </a:p>
          <a:p>
            <a:r>
              <a:rPr lang="es-CL" dirty="0" smtClean="0"/>
              <a:t>•   En la  recuperación de oro de concentrados de flotación.</a:t>
            </a:r>
          </a:p>
          <a:p>
            <a:r>
              <a:rPr lang="es-CL" dirty="0" smtClean="0"/>
              <a:t>•   En la recuperación de oro de un </a:t>
            </a:r>
            <a:r>
              <a:rPr lang="es-CL" dirty="0" err="1" smtClean="0"/>
              <a:t>retratamiento</a:t>
            </a:r>
            <a:r>
              <a:rPr lang="es-CL" dirty="0" smtClean="0"/>
              <a:t> de colas.</a:t>
            </a:r>
          </a:p>
          <a:p>
            <a:r>
              <a:rPr lang="es-CL" dirty="0" smtClean="0"/>
              <a:t>•   En la recuperación de oro para elevar la ley del concentrado.</a:t>
            </a:r>
          </a:p>
          <a:p>
            <a:r>
              <a:rPr lang="es-CL" dirty="0" smtClean="0"/>
              <a:t>•	En la recuperación secundaria de oro y metales de alta gravedad específica como plata, mercurio y platino.</a:t>
            </a:r>
          </a:p>
          <a:p>
            <a:endParaRPr lang="es-CL"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533400" y="1214422"/>
            <a:ext cx="7854696" cy="5643578"/>
          </a:xfrm>
        </p:spPr>
        <p:txBody>
          <a:bodyPr>
            <a:normAutofit/>
          </a:bodyPr>
          <a:lstStyle/>
          <a:p>
            <a:r>
              <a:rPr lang="es-CL" dirty="0" smtClean="0"/>
              <a:t>En la década   del 80 aparecieron una serie de equipamientos para el beneficio de minerales que utilizan la fuerza centrífuga para efectuar la separación de los minerales valiosos. El  más conocido de ellos fue el concentrador </a:t>
            </a:r>
            <a:r>
              <a:rPr lang="es-CL" dirty="0" err="1" smtClean="0"/>
              <a:t>Knelson</a:t>
            </a:r>
            <a:r>
              <a:rPr lang="es-CL" dirty="0" smtClean="0"/>
              <a:t>, que en poco tiempo obtuvo gran aceptación en la industria minera. Debe señalarse que en el año 1998 había más de 2500 concentradores </a:t>
            </a:r>
            <a:r>
              <a:rPr lang="es-CL" dirty="0" err="1" smtClean="0"/>
              <a:t>Knelson</a:t>
            </a:r>
            <a:r>
              <a:rPr lang="es-CL" dirty="0" smtClean="0"/>
              <a:t> operando en recuperación de oro en el mundo.</a:t>
            </a:r>
          </a:p>
          <a:p>
            <a:r>
              <a:rPr lang="es-CL" dirty="0" smtClean="0"/>
              <a:t> </a:t>
            </a:r>
          </a:p>
          <a:p>
            <a:endParaRPr lang="es-CL"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533400" y="1214422"/>
            <a:ext cx="7854696" cy="5643578"/>
          </a:xfrm>
        </p:spPr>
        <p:txBody>
          <a:bodyPr>
            <a:normAutofit fontScale="92500" lnSpcReduction="20000"/>
          </a:bodyPr>
          <a:lstStyle/>
          <a:p>
            <a:r>
              <a:rPr lang="es-CL" dirty="0" smtClean="0"/>
              <a:t>Algunas indicaciones generales respecto a los concentradores </a:t>
            </a:r>
            <a:r>
              <a:rPr lang="es-CL" dirty="0" err="1" smtClean="0"/>
              <a:t>Knelson</a:t>
            </a:r>
            <a:r>
              <a:rPr lang="es-CL" dirty="0" smtClean="0"/>
              <a:t> serían las siguientes:</a:t>
            </a:r>
          </a:p>
          <a:p>
            <a:r>
              <a:rPr lang="es-CL" dirty="0" smtClean="0"/>
              <a:t> </a:t>
            </a:r>
          </a:p>
          <a:p>
            <a:r>
              <a:rPr lang="es-CL" dirty="0" smtClean="0"/>
              <a:t>•	Los concentradores se fabrican desde tamaños de laboratorio hasta unidades de alta producción.</a:t>
            </a:r>
          </a:p>
          <a:p>
            <a:r>
              <a:rPr lang="es-CL" dirty="0" smtClean="0"/>
              <a:t>•	El concentrador recupera partículas de oro de tamaños que van desde ¼” hasta aproximadamente 1 micrón.</a:t>
            </a:r>
          </a:p>
          <a:p>
            <a:r>
              <a:rPr lang="es-CL" dirty="0" smtClean="0"/>
              <a:t>•	En estos concentradores el problema de compactación del mineral que pudiese originar la fuerza centrífuga, fue solucionado introduciendo agua a presión en el sistema, contrabalanceando la fuerza centrífuga en el cono de concentración.</a:t>
            </a:r>
          </a:p>
          <a:p>
            <a:r>
              <a:rPr lang="es-CL" dirty="0" smtClean="0"/>
              <a:t>•	Durante la operación de estos concentradores todas las partículas están sujetas a una fuerza equivalente a 60 g, que es lo que permite que el concentrador pueda recuperar partículas finas.</a:t>
            </a:r>
          </a:p>
          <a:p>
            <a:endParaRPr lang="es-C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0" y="1285860"/>
            <a:ext cx="8858280" cy="5572140"/>
          </a:xfrm>
        </p:spPr>
        <p:txBody>
          <a:bodyPr/>
          <a:lstStyle/>
          <a:p>
            <a:r>
              <a:rPr lang="es-CL" b="1" dirty="0" smtClean="0"/>
              <a:t>Clasificación de los Métodos Gravitacionales</a:t>
            </a:r>
          </a:p>
          <a:p>
            <a:r>
              <a:rPr lang="es-CL" dirty="0" smtClean="0"/>
              <a:t>Los métodos gravitacionales se pueden dividir en: a) </a:t>
            </a:r>
            <a:r>
              <a:rPr lang="es-CL" b="1" i="1" dirty="0" smtClean="0"/>
              <a:t>Métodos de concentración en medio denso, </a:t>
            </a:r>
            <a:r>
              <a:rPr lang="es-CL" dirty="0" smtClean="0"/>
              <a:t>cuando la densidad del medio es intermedio a las densidades de las especies que se quieren separar</a:t>
            </a:r>
            <a:endParaRPr lang="es-CL" b="1" dirty="0" smtClean="0"/>
          </a:p>
          <a:p>
            <a:r>
              <a:rPr lang="es-CL" dirty="0" smtClean="0"/>
              <a:t>Los métodos de concentración en medio denso pueden ser </a:t>
            </a:r>
            <a:r>
              <a:rPr lang="es-CL" b="1" dirty="0" smtClean="0"/>
              <a:t>estáticos o dinámicos</a:t>
            </a:r>
          </a:p>
          <a:p>
            <a:r>
              <a:rPr lang="es-CL" dirty="0" smtClean="0"/>
              <a:t>La separación en medio denso consiste en separar sólidos en función de sus densidades usándose como medio un fluido de densidad intermedia, donde el sólido de densidad más baja flota y el de densidad más alta se va al fondo (se hunde)</a:t>
            </a:r>
          </a:p>
          <a:p>
            <a:r>
              <a:rPr lang="es-CL" dirty="0" smtClean="0"/>
              <a:t> </a:t>
            </a:r>
          </a:p>
          <a:p>
            <a:endParaRPr lang="es-CL"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533400" y="1214422"/>
            <a:ext cx="7854696" cy="5643578"/>
          </a:xfrm>
        </p:spPr>
        <p:txBody>
          <a:bodyPr>
            <a:normAutofit/>
          </a:bodyPr>
          <a:lstStyle/>
          <a:p>
            <a:r>
              <a:rPr lang="es-CL" dirty="0" smtClean="0"/>
              <a:t>Concentrador </a:t>
            </a:r>
            <a:r>
              <a:rPr lang="es-CL" dirty="0" err="1" smtClean="0"/>
              <a:t>Knelson</a:t>
            </a:r>
            <a:r>
              <a:rPr lang="es-CL" dirty="0" smtClean="0"/>
              <a:t>.</a:t>
            </a:r>
          </a:p>
          <a:p>
            <a:r>
              <a:rPr lang="es-CL" dirty="0" smtClean="0"/>
              <a:t> </a:t>
            </a:r>
          </a:p>
          <a:p>
            <a:endParaRPr lang="es-CL" dirty="0"/>
          </a:p>
        </p:txBody>
      </p:sp>
      <p:pic>
        <p:nvPicPr>
          <p:cNvPr id="55298" name="Picture 2"/>
          <p:cNvPicPr>
            <a:picLocks noChangeAspect="1" noChangeArrowheads="1"/>
          </p:cNvPicPr>
          <p:nvPr/>
        </p:nvPicPr>
        <p:blipFill>
          <a:blip r:embed="rId2"/>
          <a:srcRect/>
          <a:stretch>
            <a:fillRect/>
          </a:stretch>
        </p:blipFill>
        <p:spPr bwMode="auto">
          <a:xfrm>
            <a:off x="1643042" y="2071678"/>
            <a:ext cx="5702300" cy="4381658"/>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7158" y="0"/>
            <a:ext cx="8099328" cy="9286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533400" y="1214422"/>
            <a:ext cx="8610600" cy="5214974"/>
          </a:xfrm>
        </p:spPr>
        <p:txBody>
          <a:bodyPr>
            <a:normAutofit lnSpcReduction="10000"/>
          </a:bodyPr>
          <a:lstStyle/>
          <a:p>
            <a:r>
              <a:rPr lang="es-CL" dirty="0" smtClean="0"/>
              <a:t>Newton</a:t>
            </a:r>
          </a:p>
          <a:p>
            <a:r>
              <a:rPr lang="es-CL" dirty="0" smtClean="0"/>
              <a:t>Todo cuerpo persevera en su estado de reposo o movimiento uniforme y rectilíneo a no ser que sea obligado a cambiar su estado por fuerzas impresas sobre él</a:t>
            </a:r>
          </a:p>
          <a:p>
            <a:r>
              <a:rPr lang="es-CL" dirty="0" smtClean="0"/>
              <a:t>El cambio de movimiento es proporcional a la fuerza motriz impresa y ocurre según la línea recta a lo largo de la cual aquella fuerza se imprime. </a:t>
            </a:r>
          </a:p>
          <a:p>
            <a:r>
              <a:rPr lang="es-CL" dirty="0" smtClean="0"/>
              <a:t>Con toda acción ocurre siempre una reacción igual y contraria: o sea, las acciones mutuas de dos cuerpos siempre son iguales y dirigidas en sentido opuesto</a:t>
            </a:r>
          </a:p>
          <a:p>
            <a:endParaRPr lang="es-CL" dirty="0" smtClean="0"/>
          </a:p>
          <a:p>
            <a:r>
              <a:rPr lang="es-CL" dirty="0" smtClean="0"/>
              <a:t>.</a:t>
            </a:r>
            <a:endParaRPr lang="es-C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142852"/>
            <a:ext cx="7851648" cy="1071570"/>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428596" y="1142984"/>
            <a:ext cx="8715404" cy="5572164"/>
          </a:xfrm>
        </p:spPr>
        <p:txBody>
          <a:bodyPr>
            <a:normAutofit fontScale="92500"/>
          </a:bodyPr>
          <a:lstStyle/>
          <a:p>
            <a:r>
              <a:rPr lang="es-CL" dirty="0" smtClean="0"/>
              <a:t>Los medios densos usados son: líquidos orgánicos, solución de sales en agua y más comúnmente suspensiones de sólidos de granulometría fina en agua.</a:t>
            </a:r>
          </a:p>
          <a:p>
            <a:r>
              <a:rPr lang="es-CL" dirty="0" smtClean="0"/>
              <a:t>La separación en medio denso se divide en dos métodos básicos: estático y dinámico. </a:t>
            </a:r>
          </a:p>
          <a:p>
            <a:r>
              <a:rPr lang="es-CL" b="1" dirty="0" smtClean="0"/>
              <a:t>En el sistema estático </a:t>
            </a:r>
            <a:r>
              <a:rPr lang="es-CL" dirty="0" smtClean="0"/>
              <a:t>se emplean aparatos concentradores con recipientes de varias formas, donde la separación se realiza en un medio relativamente tranquilo bajo la influencia de simples fuerzas gravitacionales, en este sistema la única fuerza actuante es la </a:t>
            </a:r>
            <a:r>
              <a:rPr lang="es-CL" b="1" dirty="0" smtClean="0"/>
              <a:t>fuerza de gravedad</a:t>
            </a:r>
            <a:r>
              <a:rPr lang="es-CL" dirty="0" smtClean="0"/>
              <a:t>. La separación en los sistemas estáticos se realiza en estanques, tambores, conos y vasos. Prácticamente, en la separación estática se trabaja en un rango granulométrico de 150 mm (6”) a 5 mm (1/4”), pudiéndose tratar tamaños de hasta 35,6 cm (14”).  </a:t>
            </a:r>
          </a:p>
          <a:p>
            <a:endParaRPr lang="es-C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0"/>
            <a:ext cx="7851648" cy="714356"/>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285720" y="1142984"/>
            <a:ext cx="8396318" cy="5357850"/>
          </a:xfrm>
        </p:spPr>
        <p:txBody>
          <a:bodyPr/>
          <a:lstStyle/>
          <a:p>
            <a:r>
              <a:rPr lang="es-CL" dirty="0" smtClean="0"/>
              <a:t>Características  de  los  separadores  de  tambor  observadas  desde  dos posiciones diferentes.</a:t>
            </a:r>
          </a:p>
          <a:p>
            <a:endParaRPr lang="es-CL" dirty="0"/>
          </a:p>
        </p:txBody>
      </p:sp>
      <p:pic>
        <p:nvPicPr>
          <p:cNvPr id="1026" name="Picture 2"/>
          <p:cNvPicPr>
            <a:picLocks noChangeAspect="1" noChangeArrowheads="1"/>
          </p:cNvPicPr>
          <p:nvPr/>
        </p:nvPicPr>
        <p:blipFill>
          <a:blip r:embed="rId2"/>
          <a:srcRect/>
          <a:stretch>
            <a:fillRect/>
          </a:stretch>
        </p:blipFill>
        <p:spPr bwMode="auto">
          <a:xfrm>
            <a:off x="714348" y="1928802"/>
            <a:ext cx="8001056" cy="47672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0"/>
            <a:ext cx="7851648" cy="714356"/>
          </a:xfrm>
        </p:spPr>
        <p:txBody>
          <a:bodyPr>
            <a:normAutofit fontScale="90000"/>
          </a:bodyPr>
          <a:lstStyle/>
          <a:p>
            <a:r>
              <a:rPr lang="es-CL" dirty="0" smtClean="0"/>
              <a:t>Concentración Gravimétrica</a:t>
            </a:r>
            <a:endParaRPr lang="es-CL" dirty="0"/>
          </a:p>
        </p:txBody>
      </p:sp>
      <p:sp>
        <p:nvSpPr>
          <p:cNvPr id="3" name="2 Subtítulo"/>
          <p:cNvSpPr>
            <a:spLocks noGrp="1"/>
          </p:cNvSpPr>
          <p:nvPr>
            <p:ph type="subTitle" idx="1"/>
          </p:nvPr>
        </p:nvSpPr>
        <p:spPr>
          <a:xfrm>
            <a:off x="285720" y="1142984"/>
            <a:ext cx="8396318" cy="5357850"/>
          </a:xfrm>
        </p:spPr>
        <p:txBody>
          <a:bodyPr/>
          <a:lstStyle/>
          <a:p>
            <a:r>
              <a:rPr lang="es-CL" dirty="0" smtClean="0"/>
              <a:t>Características  de  los  separadores  de  tambor  observadas  desde  dos posiciones diferentes.</a:t>
            </a:r>
          </a:p>
          <a:p>
            <a:endParaRPr lang="es-C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20688"/>
            <a:ext cx="8208912"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716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0"/>
            <a:ext cx="8352928" cy="632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6737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347</TotalTime>
  <Words>2338</Words>
  <Application>Microsoft Office PowerPoint</Application>
  <PresentationFormat>Presentación en pantalla (4:3)</PresentationFormat>
  <Paragraphs>230</Paragraphs>
  <Slides>51</Slides>
  <Notes>0</Notes>
  <HiddenSlides>0</HiddenSlides>
  <MMClips>0</MMClips>
  <ScaleCrop>false</ScaleCrop>
  <HeadingPairs>
    <vt:vector size="4" baseType="variant">
      <vt:variant>
        <vt:lpstr>Tema</vt:lpstr>
      </vt:variant>
      <vt:variant>
        <vt:i4>1</vt:i4>
      </vt:variant>
      <vt:variant>
        <vt:lpstr>Títulos de diapositiva</vt:lpstr>
      </vt:variant>
      <vt:variant>
        <vt:i4>51</vt:i4>
      </vt:variant>
    </vt:vector>
  </HeadingPairs>
  <TitlesOfParts>
    <vt:vector size="52" baseType="lpstr">
      <vt:lpstr>Flujo</vt:lpstr>
      <vt:lpstr>Concentración Gravimétrica</vt:lpstr>
      <vt:lpstr>Concentración Gravimétrica</vt:lpstr>
      <vt:lpstr>Concentración Gravimétrica</vt:lpstr>
      <vt:lpstr>Concentración Gravimétrica</vt:lpstr>
      <vt:lpstr>Concentración Gravimétrica</vt:lpstr>
      <vt:lpstr>Concentración Gravimétrica</vt:lpstr>
      <vt:lpstr>Concentración Gravimétrica</vt:lpstr>
      <vt:lpstr>Concentración Gravimétrica</vt:lpstr>
      <vt:lpstr>Presentación de PowerPoint</vt:lpstr>
      <vt:lpstr>Presentación de PowerPoint</vt:lpstr>
      <vt:lpstr>Concentración Gravimétrica</vt:lpstr>
      <vt:lpstr>Concentración Gravimétrica</vt:lpstr>
      <vt:lpstr>Concentración Gravimétrica</vt:lpstr>
      <vt:lpstr>Concentración Gravimétrica</vt:lpstr>
      <vt:lpstr>Concentración Gravimétrica</vt:lpstr>
      <vt:lpstr>Concentración Gravimétrica</vt:lpstr>
      <vt:lpstr>Concentración Gravimétrica</vt:lpstr>
      <vt:lpstr>Concentración Gravimétrica</vt:lpstr>
      <vt:lpstr>Concentración Gravimétrica</vt:lpstr>
      <vt:lpstr>Concentración Gravimétrica</vt:lpstr>
      <vt:lpstr>Concentración Gravimétrica</vt:lpstr>
      <vt:lpstr>Concentración Gravimétrica</vt:lpstr>
      <vt:lpstr>Concentración Gravimétrica</vt:lpstr>
      <vt:lpstr>CAPAS EN EL INTERIOR DEL JIG</vt:lpstr>
      <vt:lpstr>ZONAS AL INTERIOR DEL JIG</vt:lpstr>
      <vt:lpstr>Concentración Gravimétrica</vt:lpstr>
      <vt:lpstr>Concentración Gravimétrica</vt:lpstr>
      <vt:lpstr>Concentración Gravimétrica</vt:lpstr>
      <vt:lpstr>Concentración Gravimétrica</vt:lpstr>
      <vt:lpstr>Concentración Gravimétrica</vt:lpstr>
      <vt:lpstr>Concentración Gravimétrica</vt:lpstr>
      <vt:lpstr>Concentración Gravimétrica</vt:lpstr>
      <vt:lpstr>Concentración Gravimétrica</vt:lpstr>
      <vt:lpstr>Concentración Gravimétrica</vt:lpstr>
      <vt:lpstr>Concentración Gravimétrica</vt:lpstr>
      <vt:lpstr>Concentración Gravimétrica</vt:lpstr>
      <vt:lpstr>Concentración Gravimétrica</vt:lpstr>
      <vt:lpstr>Concentración Gravimétrica</vt:lpstr>
      <vt:lpstr>Canaletas trabajando en un río</vt:lpstr>
      <vt:lpstr>Concentración Gravimétrica</vt:lpstr>
      <vt:lpstr>Concentración Gravimétrica</vt:lpstr>
      <vt:lpstr>Concentración Gravimétrica</vt:lpstr>
      <vt:lpstr>Concentración Gravimétrica</vt:lpstr>
      <vt:lpstr>Concentración Gravimétrica</vt:lpstr>
      <vt:lpstr>Concentración Gravimétrica</vt:lpstr>
      <vt:lpstr>Concentración Gravimétrica</vt:lpstr>
      <vt:lpstr>Concentración Gravimétrica</vt:lpstr>
      <vt:lpstr>Concentración Gravimétrica</vt:lpstr>
      <vt:lpstr>Concentración Gravimétrica</vt:lpstr>
      <vt:lpstr>Concentración Gravimétrica</vt:lpstr>
      <vt:lpstr>Concentración Gravimétrica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Concentración Gravimétrica</dc:title>
  <dc:creator>Raul</dc:creator>
  <cp:lastModifiedBy>Luffi</cp:lastModifiedBy>
  <cp:revision>23</cp:revision>
  <dcterms:created xsi:type="dcterms:W3CDTF">2012-11-05T01:32:09Z</dcterms:created>
  <dcterms:modified xsi:type="dcterms:W3CDTF">2014-10-02T00:54:51Z</dcterms:modified>
</cp:coreProperties>
</file>